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66" r:id="rId2"/>
    <p:sldId id="271" r:id="rId3"/>
    <p:sldId id="409" r:id="rId4"/>
    <p:sldId id="411" r:id="rId5"/>
    <p:sldId id="418" r:id="rId6"/>
    <p:sldId id="427" r:id="rId7"/>
    <p:sldId id="419" r:id="rId8"/>
    <p:sldId id="428" r:id="rId9"/>
    <p:sldId id="412" r:id="rId10"/>
    <p:sldId id="414" r:id="rId11"/>
    <p:sldId id="415" r:id="rId12"/>
    <p:sldId id="416" r:id="rId13"/>
    <p:sldId id="417" r:id="rId14"/>
    <p:sldId id="420" r:id="rId15"/>
    <p:sldId id="421" r:id="rId16"/>
    <p:sldId id="422" r:id="rId17"/>
    <p:sldId id="423"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2" d="100"/>
          <a:sy n="72" d="100"/>
        </p:scale>
        <p:origin x="414"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 Naveed Bhatti" userId="b1136d08-f853-4b82-ae44-c937e20d02d8" providerId="ADAL" clId="{FF234CC0-7669-4747-BA08-91BC1A2FF1F3}"/>
    <pc:docChg chg="addSld modSld">
      <pc:chgData name="K Naveed Bhatti" userId="b1136d08-f853-4b82-ae44-c937e20d02d8" providerId="ADAL" clId="{FF234CC0-7669-4747-BA08-91BC1A2FF1F3}" dt="2023-01-04T14:44:20.339" v="41"/>
      <pc:docMkLst>
        <pc:docMk/>
      </pc:docMkLst>
      <pc:sldChg chg="add">
        <pc:chgData name="K Naveed Bhatti" userId="b1136d08-f853-4b82-ae44-c937e20d02d8" providerId="ADAL" clId="{FF234CC0-7669-4747-BA08-91BC1A2FF1F3}" dt="2023-01-04T14:44:20.339" v="41"/>
        <pc:sldMkLst>
          <pc:docMk/>
          <pc:sldMk cId="506015847" sldId="265"/>
        </pc:sldMkLst>
      </pc:sldChg>
      <pc:sldChg chg="modSp mod">
        <pc:chgData name="K Naveed Bhatti" userId="b1136d08-f853-4b82-ae44-c937e20d02d8" providerId="ADAL" clId="{FF234CC0-7669-4747-BA08-91BC1A2FF1F3}" dt="2023-01-04T14:43:44.718" v="40" actId="20577"/>
        <pc:sldMkLst>
          <pc:docMk/>
          <pc:sldMk cId="348757585" sldId="266"/>
        </pc:sldMkLst>
        <pc:spChg chg="mod">
          <ac:chgData name="K Naveed Bhatti" userId="b1136d08-f853-4b82-ae44-c937e20d02d8" providerId="ADAL" clId="{FF234CC0-7669-4747-BA08-91BC1A2FF1F3}" dt="2023-01-04T14:43:44.718" v="40" actId="20577"/>
          <ac:spMkLst>
            <pc:docMk/>
            <pc:sldMk cId="348757585" sldId="266"/>
            <ac:spMk id="2" creationId="{84B05792-AB50-0748-905F-7528C05A3B96}"/>
          </ac:spMkLst>
        </pc:spChg>
      </pc:sldChg>
      <pc:sldChg chg="add">
        <pc:chgData name="K Naveed Bhatti" userId="b1136d08-f853-4b82-ae44-c937e20d02d8" providerId="ADAL" clId="{FF234CC0-7669-4747-BA08-91BC1A2FF1F3}" dt="2023-01-04T14:44:20.339" v="41"/>
        <pc:sldMkLst>
          <pc:docMk/>
          <pc:sldMk cId="3397296504" sldId="271"/>
        </pc:sldMkLst>
      </pc:sldChg>
      <pc:sldChg chg="add">
        <pc:chgData name="K Naveed Bhatti" userId="b1136d08-f853-4b82-ae44-c937e20d02d8" providerId="ADAL" clId="{FF234CC0-7669-4747-BA08-91BC1A2FF1F3}" dt="2023-01-04T14:44:20.339" v="41"/>
        <pc:sldMkLst>
          <pc:docMk/>
          <pc:sldMk cId="1087377248" sldId="409"/>
        </pc:sldMkLst>
      </pc:sldChg>
      <pc:sldChg chg="add">
        <pc:chgData name="K Naveed Bhatti" userId="b1136d08-f853-4b82-ae44-c937e20d02d8" providerId="ADAL" clId="{FF234CC0-7669-4747-BA08-91BC1A2FF1F3}" dt="2023-01-04T14:44:20.339" v="41"/>
        <pc:sldMkLst>
          <pc:docMk/>
          <pc:sldMk cId="3995103129" sldId="411"/>
        </pc:sldMkLst>
      </pc:sldChg>
      <pc:sldChg chg="add">
        <pc:chgData name="K Naveed Bhatti" userId="b1136d08-f853-4b82-ae44-c937e20d02d8" providerId="ADAL" clId="{FF234CC0-7669-4747-BA08-91BC1A2FF1F3}" dt="2023-01-04T14:44:20.339" v="41"/>
        <pc:sldMkLst>
          <pc:docMk/>
          <pc:sldMk cId="684556371" sldId="412"/>
        </pc:sldMkLst>
      </pc:sldChg>
      <pc:sldChg chg="add">
        <pc:chgData name="K Naveed Bhatti" userId="b1136d08-f853-4b82-ae44-c937e20d02d8" providerId="ADAL" clId="{FF234CC0-7669-4747-BA08-91BC1A2FF1F3}" dt="2023-01-04T14:44:20.339" v="41"/>
        <pc:sldMkLst>
          <pc:docMk/>
          <pc:sldMk cId="1843569129" sldId="414"/>
        </pc:sldMkLst>
      </pc:sldChg>
      <pc:sldChg chg="add">
        <pc:chgData name="K Naveed Bhatti" userId="b1136d08-f853-4b82-ae44-c937e20d02d8" providerId="ADAL" clId="{FF234CC0-7669-4747-BA08-91BC1A2FF1F3}" dt="2023-01-04T14:44:20.339" v="41"/>
        <pc:sldMkLst>
          <pc:docMk/>
          <pc:sldMk cId="1396741772" sldId="415"/>
        </pc:sldMkLst>
      </pc:sldChg>
      <pc:sldChg chg="add">
        <pc:chgData name="K Naveed Bhatti" userId="b1136d08-f853-4b82-ae44-c937e20d02d8" providerId="ADAL" clId="{FF234CC0-7669-4747-BA08-91BC1A2FF1F3}" dt="2023-01-04T14:44:20.339" v="41"/>
        <pc:sldMkLst>
          <pc:docMk/>
          <pc:sldMk cId="373732862" sldId="416"/>
        </pc:sldMkLst>
      </pc:sldChg>
      <pc:sldChg chg="add">
        <pc:chgData name="K Naveed Bhatti" userId="b1136d08-f853-4b82-ae44-c937e20d02d8" providerId="ADAL" clId="{FF234CC0-7669-4747-BA08-91BC1A2FF1F3}" dt="2023-01-04T14:44:20.339" v="41"/>
        <pc:sldMkLst>
          <pc:docMk/>
          <pc:sldMk cId="1465515451" sldId="417"/>
        </pc:sldMkLst>
      </pc:sldChg>
      <pc:sldChg chg="add">
        <pc:chgData name="K Naveed Bhatti" userId="b1136d08-f853-4b82-ae44-c937e20d02d8" providerId="ADAL" clId="{FF234CC0-7669-4747-BA08-91BC1A2FF1F3}" dt="2023-01-04T14:44:20.339" v="41"/>
        <pc:sldMkLst>
          <pc:docMk/>
          <pc:sldMk cId="103742644" sldId="418"/>
        </pc:sldMkLst>
      </pc:sldChg>
      <pc:sldChg chg="add">
        <pc:chgData name="K Naveed Bhatti" userId="b1136d08-f853-4b82-ae44-c937e20d02d8" providerId="ADAL" clId="{FF234CC0-7669-4747-BA08-91BC1A2FF1F3}" dt="2023-01-04T14:44:20.339" v="41"/>
        <pc:sldMkLst>
          <pc:docMk/>
          <pc:sldMk cId="1516816466" sldId="419"/>
        </pc:sldMkLst>
      </pc:sldChg>
      <pc:sldChg chg="add">
        <pc:chgData name="K Naveed Bhatti" userId="b1136d08-f853-4b82-ae44-c937e20d02d8" providerId="ADAL" clId="{FF234CC0-7669-4747-BA08-91BC1A2FF1F3}" dt="2023-01-04T14:44:20.339" v="41"/>
        <pc:sldMkLst>
          <pc:docMk/>
          <pc:sldMk cId="3914936490" sldId="420"/>
        </pc:sldMkLst>
      </pc:sldChg>
      <pc:sldChg chg="add">
        <pc:chgData name="K Naveed Bhatti" userId="b1136d08-f853-4b82-ae44-c937e20d02d8" providerId="ADAL" clId="{FF234CC0-7669-4747-BA08-91BC1A2FF1F3}" dt="2023-01-04T14:44:20.339" v="41"/>
        <pc:sldMkLst>
          <pc:docMk/>
          <pc:sldMk cId="1189479152" sldId="421"/>
        </pc:sldMkLst>
      </pc:sldChg>
      <pc:sldChg chg="add">
        <pc:chgData name="K Naveed Bhatti" userId="b1136d08-f853-4b82-ae44-c937e20d02d8" providerId="ADAL" clId="{FF234CC0-7669-4747-BA08-91BC1A2FF1F3}" dt="2023-01-04T14:44:20.339" v="41"/>
        <pc:sldMkLst>
          <pc:docMk/>
          <pc:sldMk cId="3048020277" sldId="422"/>
        </pc:sldMkLst>
      </pc:sldChg>
      <pc:sldChg chg="add">
        <pc:chgData name="K Naveed Bhatti" userId="b1136d08-f853-4b82-ae44-c937e20d02d8" providerId="ADAL" clId="{FF234CC0-7669-4747-BA08-91BC1A2FF1F3}" dt="2023-01-04T14:44:20.339" v="41"/>
        <pc:sldMkLst>
          <pc:docMk/>
          <pc:sldMk cId="1587825077" sldId="423"/>
        </pc:sldMkLst>
      </pc:sldChg>
      <pc:sldChg chg="add">
        <pc:chgData name="K Naveed Bhatti" userId="b1136d08-f853-4b82-ae44-c937e20d02d8" providerId="ADAL" clId="{FF234CC0-7669-4747-BA08-91BC1A2FF1F3}" dt="2023-01-04T14:44:20.339" v="41"/>
        <pc:sldMkLst>
          <pc:docMk/>
          <pc:sldMk cId="1773123853" sldId="424"/>
        </pc:sldMkLst>
      </pc:sldChg>
      <pc:sldChg chg="add">
        <pc:chgData name="K Naveed Bhatti" userId="b1136d08-f853-4b82-ae44-c937e20d02d8" providerId="ADAL" clId="{FF234CC0-7669-4747-BA08-91BC1A2FF1F3}" dt="2023-01-04T14:44:20.339" v="41"/>
        <pc:sldMkLst>
          <pc:docMk/>
          <pc:sldMk cId="3491463860" sldId="425"/>
        </pc:sldMkLst>
      </pc:sldChg>
      <pc:sldChg chg="add">
        <pc:chgData name="K Naveed Bhatti" userId="b1136d08-f853-4b82-ae44-c937e20d02d8" providerId="ADAL" clId="{FF234CC0-7669-4747-BA08-91BC1A2FF1F3}" dt="2023-01-04T14:44:20.339" v="41"/>
        <pc:sldMkLst>
          <pc:docMk/>
          <pc:sldMk cId="2133139483" sldId="426"/>
        </pc:sldMkLst>
      </pc:sldChg>
      <pc:sldChg chg="add">
        <pc:chgData name="K Naveed Bhatti" userId="b1136d08-f853-4b82-ae44-c937e20d02d8" providerId="ADAL" clId="{FF234CC0-7669-4747-BA08-91BC1A2FF1F3}" dt="2023-01-04T14:44:20.339" v="41"/>
        <pc:sldMkLst>
          <pc:docMk/>
          <pc:sldMk cId="305590344" sldId="427"/>
        </pc:sldMkLst>
      </pc:sldChg>
      <pc:sldChg chg="add">
        <pc:chgData name="K Naveed Bhatti" userId="b1136d08-f853-4b82-ae44-c937e20d02d8" providerId="ADAL" clId="{FF234CC0-7669-4747-BA08-91BC1A2FF1F3}" dt="2023-01-04T14:44:20.339" v="41"/>
        <pc:sldMkLst>
          <pc:docMk/>
          <pc:sldMk cId="975594075" sldId="428"/>
        </pc:sldMkLst>
      </pc:sldChg>
      <pc:sldChg chg="add">
        <pc:chgData name="K Naveed Bhatti" userId="b1136d08-f853-4b82-ae44-c937e20d02d8" providerId="ADAL" clId="{FF234CC0-7669-4747-BA08-91BC1A2FF1F3}" dt="2023-01-04T14:44:20.339" v="41"/>
        <pc:sldMkLst>
          <pc:docMk/>
          <pc:sldMk cId="3561431890" sldId="429"/>
        </pc:sldMkLst>
      </pc:sldChg>
    </pc:docChg>
  </pc:docChgLst>
  <pc:docChgLst>
    <pc:chgData name="K Naveed Bhatti" userId="b1136d08-f853-4b82-ae44-c937e20d02d8" providerId="ADAL" clId="{C50F3700-FA7E-47AB-A131-74F62567CFD6}"/>
    <pc:docChg chg="modSld">
      <pc:chgData name="K Naveed Bhatti" userId="b1136d08-f853-4b82-ae44-c937e20d02d8" providerId="ADAL" clId="{C50F3700-FA7E-47AB-A131-74F62567CFD6}" dt="2023-01-04T14:42:24.365" v="70" actId="20577"/>
      <pc:docMkLst>
        <pc:docMk/>
      </pc:docMkLst>
      <pc:sldChg chg="modSp mod">
        <pc:chgData name="K Naveed Bhatti" userId="b1136d08-f853-4b82-ae44-c937e20d02d8" providerId="ADAL" clId="{C50F3700-FA7E-47AB-A131-74F62567CFD6}" dt="2023-01-04T14:42:24.365" v="70" actId="20577"/>
        <pc:sldMkLst>
          <pc:docMk/>
          <pc:sldMk cId="348757585" sldId="266"/>
        </pc:sldMkLst>
        <pc:spChg chg="mod">
          <ac:chgData name="K Naveed Bhatti" userId="b1136d08-f853-4b82-ae44-c937e20d02d8" providerId="ADAL" clId="{C50F3700-FA7E-47AB-A131-74F62567CFD6}" dt="2023-01-04T14:42:24.365" v="70" actId="20577"/>
          <ac:spMkLst>
            <pc:docMk/>
            <pc:sldMk cId="348757585" sldId="266"/>
            <ac:spMk id="2" creationId="{84B05792-AB50-0748-905F-7528C05A3B96}"/>
          </ac:spMkLst>
        </pc:spChg>
      </pc:sldChg>
    </pc:docChg>
  </pc:docChgLst>
  <pc:docChgLst>
    <pc:chgData name="K Naveed Bhatti" userId="b1136d08-f853-4b82-ae44-c937e20d02d8" providerId="ADAL" clId="{881A739E-DDE2-415E-937B-589D1315A009}"/>
    <pc:docChg chg="delSld modSld">
      <pc:chgData name="K Naveed Bhatti" userId="b1136d08-f853-4b82-ae44-c937e20d02d8" providerId="ADAL" clId="{881A739E-DDE2-415E-937B-589D1315A009}" dt="2023-01-09T16:52:14.056" v="1" actId="20577"/>
      <pc:docMkLst>
        <pc:docMk/>
      </pc:docMkLst>
      <pc:sldChg chg="modSp mod">
        <pc:chgData name="K Naveed Bhatti" userId="b1136d08-f853-4b82-ae44-c937e20d02d8" providerId="ADAL" clId="{881A739E-DDE2-415E-937B-589D1315A009}" dt="2023-01-09T16:52:14.056" v="1" actId="20577"/>
        <pc:sldMkLst>
          <pc:docMk/>
          <pc:sldMk cId="3397296504" sldId="271"/>
        </pc:sldMkLst>
        <pc:spChg chg="mod">
          <ac:chgData name="K Naveed Bhatti" userId="b1136d08-f853-4b82-ae44-c937e20d02d8" providerId="ADAL" clId="{881A739E-DDE2-415E-937B-589D1315A009}" dt="2023-01-09T16:52:14.056" v="1" actId="20577"/>
          <ac:spMkLst>
            <pc:docMk/>
            <pc:sldMk cId="3397296504" sldId="271"/>
            <ac:spMk id="6147" creationId="{00000000-0000-0000-0000-000000000000}"/>
          </ac:spMkLst>
        </pc:spChg>
      </pc:sldChg>
      <pc:sldChg chg="del">
        <pc:chgData name="K Naveed Bhatti" userId="b1136d08-f853-4b82-ae44-c937e20d02d8" providerId="ADAL" clId="{881A739E-DDE2-415E-937B-589D1315A009}" dt="2023-01-09T16:50:56.608" v="0" actId="47"/>
        <pc:sldMkLst>
          <pc:docMk/>
          <pc:sldMk cId="1773123853" sldId="424"/>
        </pc:sldMkLst>
      </pc:sldChg>
      <pc:sldChg chg="del">
        <pc:chgData name="K Naveed Bhatti" userId="b1136d08-f853-4b82-ae44-c937e20d02d8" providerId="ADAL" clId="{881A739E-DDE2-415E-937B-589D1315A009}" dt="2023-01-09T16:50:56.608" v="0" actId="47"/>
        <pc:sldMkLst>
          <pc:docMk/>
          <pc:sldMk cId="3491463860" sldId="425"/>
        </pc:sldMkLst>
      </pc:sldChg>
      <pc:sldChg chg="del">
        <pc:chgData name="K Naveed Bhatti" userId="b1136d08-f853-4b82-ae44-c937e20d02d8" providerId="ADAL" clId="{881A739E-DDE2-415E-937B-589D1315A009}" dt="2023-01-09T16:50:56.608" v="0" actId="47"/>
        <pc:sldMkLst>
          <pc:docMk/>
          <pc:sldMk cId="2133139483" sldId="426"/>
        </pc:sldMkLst>
      </pc:sldChg>
      <pc:sldChg chg="del">
        <pc:chgData name="K Naveed Bhatti" userId="b1136d08-f853-4b82-ae44-c937e20d02d8" providerId="ADAL" clId="{881A739E-DDE2-415E-937B-589D1315A009}" dt="2023-01-09T16:50:56.608" v="0" actId="47"/>
        <pc:sldMkLst>
          <pc:docMk/>
          <pc:sldMk cId="3561431890" sldId="429"/>
        </pc:sldMkLst>
      </pc:sldChg>
    </pc:docChg>
  </pc:docChgLst>
  <pc:docChgLst>
    <pc:chgData name="K Naveed Bhatti" userId="b1136d08-f853-4b82-ae44-c937e20d02d8" providerId="ADAL" clId="{BAF7AACB-F8B2-4472-964F-ECE9D42F4160}"/>
    <pc:docChg chg="custSel addSld modSld">
      <pc:chgData name="K Naveed Bhatti" userId="b1136d08-f853-4b82-ae44-c937e20d02d8" providerId="ADAL" clId="{BAF7AACB-F8B2-4472-964F-ECE9D42F4160}" dt="2023-01-04T14:40:54.120" v="138" actId="20577"/>
      <pc:docMkLst>
        <pc:docMk/>
      </pc:docMkLst>
      <pc:sldChg chg="modSp add mod">
        <pc:chgData name="K Naveed Bhatti" userId="b1136d08-f853-4b82-ae44-c937e20d02d8" providerId="ADAL" clId="{BAF7AACB-F8B2-4472-964F-ECE9D42F4160}" dt="2023-01-04T14:40:54.120" v="138" actId="20577"/>
        <pc:sldMkLst>
          <pc:docMk/>
          <pc:sldMk cId="348757585" sldId="266"/>
        </pc:sldMkLst>
        <pc:spChg chg="mod">
          <ac:chgData name="K Naveed Bhatti" userId="b1136d08-f853-4b82-ae44-c937e20d02d8" providerId="ADAL" clId="{BAF7AACB-F8B2-4472-964F-ECE9D42F4160}" dt="2023-01-04T14:39:30.013" v="21" actId="20577"/>
          <ac:spMkLst>
            <pc:docMk/>
            <pc:sldMk cId="348757585" sldId="266"/>
            <ac:spMk id="2" creationId="{84B05792-AB50-0748-905F-7528C05A3B96}"/>
          </ac:spMkLst>
        </pc:spChg>
        <pc:spChg chg="mod">
          <ac:chgData name="K Naveed Bhatti" userId="b1136d08-f853-4b82-ae44-c937e20d02d8" providerId="ADAL" clId="{BAF7AACB-F8B2-4472-964F-ECE9D42F4160}" dt="2023-01-04T14:40:54.120" v="138" actId="20577"/>
          <ac:spMkLst>
            <pc:docMk/>
            <pc:sldMk cId="348757585" sldId="266"/>
            <ac:spMk id="3" creationId="{4AD2E399-D443-4A4B-B0DB-14910A8B4D53}"/>
          </ac:spMkLst>
        </pc:spChg>
        <pc:spChg chg="mod">
          <ac:chgData name="K Naveed Bhatti" userId="b1136d08-f853-4b82-ae44-c937e20d02d8" providerId="ADAL" clId="{BAF7AACB-F8B2-4472-964F-ECE9D42F4160}" dt="2023-01-04T14:40:43.881" v="134" actId="1076"/>
          <ac:spMkLst>
            <pc:docMk/>
            <pc:sldMk cId="348757585" sldId="266"/>
            <ac:spMk id="4" creationId="{34B30C67-A5E7-3C4F-AF2F-7B354D679F4C}"/>
          </ac:spMkLst>
        </pc:spChg>
      </pc:sldChg>
    </pc:docChg>
  </pc:docChgLst>
</pc:chgInfo>
</file>

<file path=ppt/media/image1.jpg>
</file>

<file path=ppt/media/image10.png>
</file>

<file path=ppt/media/image11.png>
</file>

<file path=ppt/media/image12.png>
</file>

<file path=ppt/media/image13.jpg>
</file>

<file path=ppt/media/image14.png>
</file>

<file path=ppt/media/image15.png>
</file>

<file path=ppt/media/image16.wmf>
</file>

<file path=ppt/media/image17.wmf>
</file>

<file path=ppt/media/image18.wmf>
</file>

<file path=ppt/media/image19.png>
</file>

<file path=ppt/media/image20.png>
</file>

<file path=ppt/media/image21.jpg>
</file>

<file path=ppt/media/image22.png>
</file>

<file path=ppt/media/image23.png>
</file>

<file path=ppt/media/image23.wmf>
</file>

<file path=ppt/media/image24.wmf>
</file>

<file path=ppt/media/image25.wmf>
</file>

<file path=ppt/media/image26.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12CD3A-8F35-4E5A-B069-7CEF58035340}" type="datetimeFigureOut">
              <a:rPr lang="en-GB" smtClean="0"/>
              <a:t>09/01/2023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E65820-F867-4099-A591-B1E4618550DD}" type="slidenum">
              <a:rPr lang="en-GB" smtClean="0"/>
              <a:t>‹#›</a:t>
            </a:fld>
            <a:endParaRPr lang="en-GB"/>
          </a:p>
        </p:txBody>
      </p:sp>
    </p:spTree>
    <p:extLst>
      <p:ext uri="{BB962C8B-B14F-4D97-AF65-F5344CB8AC3E}">
        <p14:creationId xmlns:p14="http://schemas.microsoft.com/office/powerpoint/2010/main" val="2472444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2</a:t>
            </a:fld>
            <a:endParaRPr lang="en-GB"/>
          </a:p>
        </p:txBody>
      </p:sp>
    </p:spTree>
    <p:extLst>
      <p:ext uri="{BB962C8B-B14F-4D97-AF65-F5344CB8AC3E}">
        <p14:creationId xmlns:p14="http://schemas.microsoft.com/office/powerpoint/2010/main" val="12856375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11</a:t>
            </a:fld>
            <a:endParaRPr lang="en-GB"/>
          </a:p>
        </p:txBody>
      </p:sp>
    </p:spTree>
    <p:extLst>
      <p:ext uri="{BB962C8B-B14F-4D97-AF65-F5344CB8AC3E}">
        <p14:creationId xmlns:p14="http://schemas.microsoft.com/office/powerpoint/2010/main" val="20335968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12</a:t>
            </a:fld>
            <a:endParaRPr lang="en-GB"/>
          </a:p>
        </p:txBody>
      </p:sp>
    </p:spTree>
    <p:extLst>
      <p:ext uri="{BB962C8B-B14F-4D97-AF65-F5344CB8AC3E}">
        <p14:creationId xmlns:p14="http://schemas.microsoft.com/office/powerpoint/2010/main" val="16536475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13</a:t>
            </a:fld>
            <a:endParaRPr lang="en-GB"/>
          </a:p>
        </p:txBody>
      </p:sp>
    </p:spTree>
    <p:extLst>
      <p:ext uri="{BB962C8B-B14F-4D97-AF65-F5344CB8AC3E}">
        <p14:creationId xmlns:p14="http://schemas.microsoft.com/office/powerpoint/2010/main" val="8434691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14</a:t>
            </a:fld>
            <a:endParaRPr lang="en-GB"/>
          </a:p>
        </p:txBody>
      </p:sp>
    </p:spTree>
    <p:extLst>
      <p:ext uri="{BB962C8B-B14F-4D97-AF65-F5344CB8AC3E}">
        <p14:creationId xmlns:p14="http://schemas.microsoft.com/office/powerpoint/2010/main" val="423105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15</a:t>
            </a:fld>
            <a:endParaRPr lang="en-GB"/>
          </a:p>
        </p:txBody>
      </p:sp>
    </p:spTree>
    <p:extLst>
      <p:ext uri="{BB962C8B-B14F-4D97-AF65-F5344CB8AC3E}">
        <p14:creationId xmlns:p14="http://schemas.microsoft.com/office/powerpoint/2010/main" val="2663047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16</a:t>
            </a:fld>
            <a:endParaRPr lang="en-GB"/>
          </a:p>
        </p:txBody>
      </p:sp>
    </p:spTree>
    <p:extLst>
      <p:ext uri="{BB962C8B-B14F-4D97-AF65-F5344CB8AC3E}">
        <p14:creationId xmlns:p14="http://schemas.microsoft.com/office/powerpoint/2010/main" val="4065485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17</a:t>
            </a:fld>
            <a:endParaRPr lang="en-GB"/>
          </a:p>
        </p:txBody>
      </p:sp>
    </p:spTree>
    <p:extLst>
      <p:ext uri="{BB962C8B-B14F-4D97-AF65-F5344CB8AC3E}">
        <p14:creationId xmlns:p14="http://schemas.microsoft.com/office/powerpoint/2010/main" val="11053096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CADC519-4FAB-5143-BF2F-75FCA3B23476}" type="slidenum">
              <a:rPr lang="en-GB" smtClean="0"/>
              <a:t>18</a:t>
            </a:fld>
            <a:endParaRPr lang="en-GB"/>
          </a:p>
        </p:txBody>
      </p:sp>
    </p:spTree>
    <p:extLst>
      <p:ext uri="{BB962C8B-B14F-4D97-AF65-F5344CB8AC3E}">
        <p14:creationId xmlns:p14="http://schemas.microsoft.com/office/powerpoint/2010/main" val="812584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3</a:t>
            </a:fld>
            <a:endParaRPr lang="en-GB"/>
          </a:p>
        </p:txBody>
      </p:sp>
    </p:spTree>
    <p:extLst>
      <p:ext uri="{BB962C8B-B14F-4D97-AF65-F5344CB8AC3E}">
        <p14:creationId xmlns:p14="http://schemas.microsoft.com/office/powerpoint/2010/main" val="6512760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4</a:t>
            </a:fld>
            <a:endParaRPr lang="en-GB"/>
          </a:p>
        </p:txBody>
      </p:sp>
    </p:spTree>
    <p:extLst>
      <p:ext uri="{BB962C8B-B14F-4D97-AF65-F5344CB8AC3E}">
        <p14:creationId xmlns:p14="http://schemas.microsoft.com/office/powerpoint/2010/main" val="1773824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5</a:t>
            </a:fld>
            <a:endParaRPr lang="en-GB"/>
          </a:p>
        </p:txBody>
      </p:sp>
    </p:spTree>
    <p:extLst>
      <p:ext uri="{BB962C8B-B14F-4D97-AF65-F5344CB8AC3E}">
        <p14:creationId xmlns:p14="http://schemas.microsoft.com/office/powerpoint/2010/main" val="42353074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6</a:t>
            </a:fld>
            <a:endParaRPr lang="en-GB"/>
          </a:p>
        </p:txBody>
      </p:sp>
    </p:spTree>
    <p:extLst>
      <p:ext uri="{BB962C8B-B14F-4D97-AF65-F5344CB8AC3E}">
        <p14:creationId xmlns:p14="http://schemas.microsoft.com/office/powerpoint/2010/main" val="1983546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7</a:t>
            </a:fld>
            <a:endParaRPr lang="en-GB"/>
          </a:p>
        </p:txBody>
      </p:sp>
    </p:spTree>
    <p:extLst>
      <p:ext uri="{BB962C8B-B14F-4D97-AF65-F5344CB8AC3E}">
        <p14:creationId xmlns:p14="http://schemas.microsoft.com/office/powerpoint/2010/main" val="303146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8</a:t>
            </a:fld>
            <a:endParaRPr lang="en-GB"/>
          </a:p>
        </p:txBody>
      </p:sp>
    </p:spTree>
    <p:extLst>
      <p:ext uri="{BB962C8B-B14F-4D97-AF65-F5344CB8AC3E}">
        <p14:creationId xmlns:p14="http://schemas.microsoft.com/office/powerpoint/2010/main" val="7867804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Similar to the problems attacked</a:t>
            </a:r>
            <a:r>
              <a:rPr lang="en-US" baseline="0" dirty="0"/>
              <a:t> by regression analysis but now the dependent variable is categorical</a:t>
            </a:r>
            <a:r>
              <a:rPr lang="en-US" dirty="0"/>
              <a:t>. It</a:t>
            </a:r>
            <a:r>
              <a:rPr lang="en-US" baseline="0" dirty="0"/>
              <a:t> usually has 2 categories (yes or no) but it can have more than 2.</a:t>
            </a:r>
            <a:endParaRPr lang="en-GB" dirty="0"/>
          </a:p>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9</a:t>
            </a:fld>
            <a:endParaRPr lang="en-GB"/>
          </a:p>
        </p:txBody>
      </p:sp>
    </p:spTree>
    <p:extLst>
      <p:ext uri="{BB962C8B-B14F-4D97-AF65-F5344CB8AC3E}">
        <p14:creationId xmlns:p14="http://schemas.microsoft.com/office/powerpoint/2010/main" val="3304870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ACADC519-4FAB-5143-BF2F-75FCA3B23476}" type="slidenum">
              <a:rPr lang="en-GB" smtClean="0"/>
              <a:t>10</a:t>
            </a:fld>
            <a:endParaRPr lang="en-GB"/>
          </a:p>
        </p:txBody>
      </p:sp>
    </p:spTree>
    <p:extLst>
      <p:ext uri="{BB962C8B-B14F-4D97-AF65-F5344CB8AC3E}">
        <p14:creationId xmlns:p14="http://schemas.microsoft.com/office/powerpoint/2010/main" val="1409777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emf"/><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Master" Target="../slideMasters/slideMaster1.xml"/><Relationship Id="rId6" Type="http://schemas.openxmlformats.org/officeDocument/2006/relationships/image" Target="../media/image5.emf"/><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96BD9-2F5D-1F9A-684E-D65D0E41AD2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AE279C1-8E1E-0CBE-A170-5E5BD091F0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91CB7E1-8E28-6D1E-CF67-A7E8CE7D8034}"/>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FF47851E-FD6F-8BB4-465D-C4AB1FDBE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3A64951-CB4E-BBB8-8F24-BB472E395899}"/>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3764979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88ABBD-56D7-A73D-103C-538D6249C9C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22E0AD7-534E-3B29-481F-6A680D01B6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F571A25-F1AD-9A8C-C872-F3952BF07670}"/>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06E19AC4-A041-FFFE-0092-1D8E6A13D31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F46D43-7E33-8EE7-2E4C-E557144C081C}"/>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29313640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4128E0-1CD2-DCCB-E02D-82048D312F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C52364-2C0B-DA87-C9D0-CEF3220271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DA2D4FC-2DD1-BC61-F166-7D0DF3EA3DD1}"/>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7F6AE105-CF07-115F-E72C-B0BDC6B1192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7AF53A1-D343-4D27-BD86-A12EE65CEDD9}"/>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10553695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270000"/>
            <a:ext cx="12192000" cy="8128000"/>
          </a:xfrm>
          <a:prstGeom prst="rect">
            <a:avLst/>
          </a:prstGeom>
        </p:spPr>
      </p:pic>
      <p:sp>
        <p:nvSpPr>
          <p:cNvPr id="53" name="Rectangle 17">
            <a:extLst>
              <a:ext uri="{FF2B5EF4-FFF2-40B4-BE49-F238E27FC236}">
                <a16:creationId xmlns:a16="http://schemas.microsoft.com/office/drawing/2014/main" id="{93253906-CF82-9C47-8EC9-DBB0B803C2D1}"/>
              </a:ext>
            </a:extLst>
          </p:cNvPr>
          <p:cNvSpPr/>
          <p:nvPr userDrawn="1"/>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6918960 w 12192000"/>
              <a:gd name="connsiteY2" fmla="*/ 684784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70000 w 12192000"/>
              <a:gd name="connsiteY2" fmla="*/ 6847840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20320 w 12192000"/>
              <a:gd name="connsiteY2" fmla="*/ 6858000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20320" y="6858000"/>
                </a:lnTo>
                <a:lnTo>
                  <a:pt x="0" y="685800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Rectangle 8">
            <a:extLst>
              <a:ext uri="{FF2B5EF4-FFF2-40B4-BE49-F238E27FC236}">
                <a16:creationId xmlns:a16="http://schemas.microsoft.com/office/drawing/2014/main" id="{B0FED597-41FC-EE4D-A542-72E41A88F35B}"/>
              </a:ext>
            </a:extLst>
          </p:cNvPr>
          <p:cNvSpPr/>
          <p:nvPr userDrawn="1"/>
        </p:nvSpPr>
        <p:spPr>
          <a:xfrm>
            <a:off x="289560" y="615631"/>
            <a:ext cx="5154930" cy="2776669"/>
          </a:xfrm>
          <a:prstGeom prst="rect">
            <a:avLst/>
          </a:prstGeom>
          <a:solidFill>
            <a:srgbClr val="05345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4" name="Picture 13">
            <a:extLst>
              <a:ext uri="{FF2B5EF4-FFF2-40B4-BE49-F238E27FC236}">
                <a16:creationId xmlns:a16="http://schemas.microsoft.com/office/drawing/2014/main" id="{1B404704-4E2E-D54D-BFCA-DE97425CDFA6}"/>
              </a:ext>
            </a:extLst>
          </p:cNvPr>
          <p:cNvPicPr>
            <a:picLocks noChangeAspect="1"/>
          </p:cNvPicPr>
          <p:nvPr userDrawn="1"/>
        </p:nvPicPr>
        <p:blipFill>
          <a:blip r:embed="rId3"/>
          <a:stretch>
            <a:fillRect/>
          </a:stretch>
        </p:blipFill>
        <p:spPr>
          <a:xfrm>
            <a:off x="2491877" y="3493597"/>
            <a:ext cx="997827" cy="339596"/>
          </a:xfrm>
          <a:prstGeom prst="rect">
            <a:avLst/>
          </a:prstGeom>
        </p:spPr>
      </p:pic>
      <p:pic>
        <p:nvPicPr>
          <p:cNvPr id="16" name="Picture 15" descr="Application&#10;&#10;Description automatically generated with medium confidence">
            <a:extLst>
              <a:ext uri="{FF2B5EF4-FFF2-40B4-BE49-F238E27FC236}">
                <a16:creationId xmlns:a16="http://schemas.microsoft.com/office/drawing/2014/main" id="{56EF044D-4892-3D43-8641-364C37EFC392}"/>
              </a:ext>
            </a:extLst>
          </p:cNvPr>
          <p:cNvPicPr>
            <a:picLocks noChangeAspect="1"/>
          </p:cNvPicPr>
          <p:nvPr userDrawn="1"/>
        </p:nvPicPr>
        <p:blipFill>
          <a:blip r:embed="rId4"/>
          <a:stretch>
            <a:fillRect/>
          </a:stretch>
        </p:blipFill>
        <p:spPr>
          <a:xfrm>
            <a:off x="4697778" y="3400647"/>
            <a:ext cx="826800" cy="587313"/>
          </a:xfrm>
          <a:prstGeom prst="rect">
            <a:avLst/>
          </a:prstGeom>
        </p:spPr>
      </p:pic>
      <p:pic>
        <p:nvPicPr>
          <p:cNvPr id="18" name="Picture 17">
            <a:extLst>
              <a:ext uri="{FF2B5EF4-FFF2-40B4-BE49-F238E27FC236}">
                <a16:creationId xmlns:a16="http://schemas.microsoft.com/office/drawing/2014/main" id="{C187AB83-A7DC-1041-B658-81B6C2FFC272}"/>
              </a:ext>
            </a:extLst>
          </p:cNvPr>
          <p:cNvPicPr>
            <a:picLocks noChangeAspect="1"/>
          </p:cNvPicPr>
          <p:nvPr userDrawn="1"/>
        </p:nvPicPr>
        <p:blipFill>
          <a:blip r:embed="rId5"/>
          <a:srcRect/>
          <a:stretch/>
        </p:blipFill>
        <p:spPr>
          <a:xfrm>
            <a:off x="1293348" y="3541187"/>
            <a:ext cx="1014635" cy="306235"/>
          </a:xfrm>
          <a:prstGeom prst="rect">
            <a:avLst/>
          </a:prstGeom>
        </p:spPr>
      </p:pic>
      <p:pic>
        <p:nvPicPr>
          <p:cNvPr id="22" name="Picture 21">
            <a:extLst>
              <a:ext uri="{FF2B5EF4-FFF2-40B4-BE49-F238E27FC236}">
                <a16:creationId xmlns:a16="http://schemas.microsoft.com/office/drawing/2014/main" id="{26CF2D8A-1580-864F-BD84-8ABA725310A8}"/>
              </a:ext>
            </a:extLst>
          </p:cNvPr>
          <p:cNvPicPr>
            <a:picLocks noChangeAspect="1"/>
          </p:cNvPicPr>
          <p:nvPr userDrawn="1"/>
        </p:nvPicPr>
        <p:blipFill>
          <a:blip r:embed="rId6"/>
          <a:stretch>
            <a:fillRect/>
          </a:stretch>
        </p:blipFill>
        <p:spPr>
          <a:xfrm>
            <a:off x="3673598" y="3531517"/>
            <a:ext cx="840285" cy="325571"/>
          </a:xfrm>
          <a:prstGeom prst="rect">
            <a:avLst/>
          </a:prstGeom>
        </p:spPr>
      </p:pic>
      <p:pic>
        <p:nvPicPr>
          <p:cNvPr id="38" name="Picture 37" descr="Graphical user interface, text&#10;&#10;Description automatically generated">
            <a:extLst>
              <a:ext uri="{FF2B5EF4-FFF2-40B4-BE49-F238E27FC236}">
                <a16:creationId xmlns:a16="http://schemas.microsoft.com/office/drawing/2014/main" id="{F346C14F-0D24-2A47-8D38-719AAB332F86}"/>
              </a:ext>
            </a:extLst>
          </p:cNvPr>
          <p:cNvPicPr>
            <a:picLocks noChangeAspect="1"/>
          </p:cNvPicPr>
          <p:nvPr userDrawn="1"/>
        </p:nvPicPr>
        <p:blipFill>
          <a:blip r:embed="rId7"/>
          <a:stretch>
            <a:fillRect/>
          </a:stretch>
        </p:blipFill>
        <p:spPr>
          <a:xfrm>
            <a:off x="8107680" y="5717648"/>
            <a:ext cx="3743960" cy="871747"/>
          </a:xfrm>
          <a:prstGeom prst="rect">
            <a:avLst/>
          </a:prstGeom>
        </p:spPr>
      </p:pic>
      <p:sp>
        <p:nvSpPr>
          <p:cNvPr id="57" name="Text Placeholder 2">
            <a:extLst>
              <a:ext uri="{FF2B5EF4-FFF2-40B4-BE49-F238E27FC236}">
                <a16:creationId xmlns:a16="http://schemas.microsoft.com/office/drawing/2014/main" id="{3F1017CA-16FF-9240-987A-7F0E045BA230}"/>
              </a:ext>
            </a:extLst>
          </p:cNvPr>
          <p:cNvSpPr>
            <a:spLocks noGrp="1"/>
          </p:cNvSpPr>
          <p:nvPr>
            <p:ph type="body" sz="quarter" idx="15" hasCustomPrompt="1"/>
          </p:nvPr>
        </p:nvSpPr>
        <p:spPr>
          <a:xfrm>
            <a:off x="564790" y="840008"/>
            <a:ext cx="4576170" cy="794937"/>
          </a:xfrm>
        </p:spPr>
        <p:txBody>
          <a:bodyPr anchor="t">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3200" b="1" i="1">
                <a:solidFill>
                  <a:schemeClr val="bg1"/>
                </a:solidFill>
                <a:latin typeface="Alegreya Sans ExtraBold" pitchFamily="2" charset="0"/>
                <a:ea typeface="Roboto" panose="02000000000000000000" pitchFamily="2" charset="0"/>
              </a:defRPr>
            </a:lvl1pPr>
            <a:lvl2pPr marL="457200" indent="0">
              <a:buNone/>
              <a:defRPr sz="2000" b="1" i="0">
                <a:latin typeface="Alegreya Sans ExtraBold" pitchFamily="2" charset="0"/>
                <a:ea typeface="Roboto" panose="02000000000000000000" pitchFamily="2" charset="0"/>
              </a:defRPr>
            </a:lvl2pPr>
            <a:lvl3pPr marL="914400" indent="0">
              <a:buNone/>
              <a:defRPr sz="2000" b="1" i="0">
                <a:latin typeface="Alegreya Sans ExtraBold" pitchFamily="2" charset="0"/>
                <a:ea typeface="Roboto" panose="02000000000000000000" pitchFamily="2" charset="0"/>
              </a:defRPr>
            </a:lvl3pPr>
            <a:lvl4pPr marL="1371600" indent="0">
              <a:buNone/>
              <a:defRPr sz="2000" b="1" i="0">
                <a:latin typeface="Alegreya Sans ExtraBold" pitchFamily="2" charset="0"/>
                <a:ea typeface="Roboto" panose="02000000000000000000" pitchFamily="2" charset="0"/>
              </a:defRPr>
            </a:lvl4pPr>
            <a:lvl5pPr marL="1828800" indent="0">
              <a:buNone/>
              <a:defRPr sz="2000" b="1" i="0">
                <a:latin typeface="Alegreya Sans ExtraBold" pitchFamily="2" charset="0"/>
                <a:ea typeface="Roboto" panose="02000000000000000000" pitchFamily="2" charset="0"/>
              </a:defRPr>
            </a:lvl5pPr>
          </a:lstStyle>
          <a:p>
            <a:pPr lvl="0"/>
            <a:r>
              <a:rPr lang="en-GB" dirty="0"/>
              <a:t>Title</a:t>
            </a:r>
          </a:p>
        </p:txBody>
      </p:sp>
      <p:sp>
        <p:nvSpPr>
          <p:cNvPr id="58" name="Text Placeholder 2">
            <a:extLst>
              <a:ext uri="{FF2B5EF4-FFF2-40B4-BE49-F238E27FC236}">
                <a16:creationId xmlns:a16="http://schemas.microsoft.com/office/drawing/2014/main" id="{21DC8DF8-400C-DF4F-A8C6-7150078A282E}"/>
              </a:ext>
            </a:extLst>
          </p:cNvPr>
          <p:cNvSpPr>
            <a:spLocks noGrp="1"/>
          </p:cNvSpPr>
          <p:nvPr>
            <p:ph type="body" sz="quarter" idx="16" hasCustomPrompt="1"/>
          </p:nvPr>
        </p:nvSpPr>
        <p:spPr>
          <a:xfrm>
            <a:off x="564790" y="1859322"/>
            <a:ext cx="4576170" cy="587951"/>
          </a:xfrm>
        </p:spPr>
        <p:txBody>
          <a:bodyPr anchor="t">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b="0" i="0">
                <a:solidFill>
                  <a:schemeClr val="bg1"/>
                </a:solidFill>
                <a:latin typeface="Roboto" panose="02000000000000000000" pitchFamily="2" charset="0"/>
                <a:ea typeface="Roboto" panose="02000000000000000000" pitchFamily="2" charset="0"/>
              </a:defRPr>
            </a:lvl1pPr>
            <a:lvl2pPr marL="457200" indent="0">
              <a:buNone/>
              <a:defRPr sz="2000" b="1" i="0">
                <a:latin typeface="Alegreya Sans ExtraBold" pitchFamily="2" charset="0"/>
                <a:ea typeface="Roboto" panose="02000000000000000000" pitchFamily="2" charset="0"/>
              </a:defRPr>
            </a:lvl2pPr>
            <a:lvl3pPr marL="914400" indent="0">
              <a:buNone/>
              <a:defRPr sz="2000" b="1" i="0">
                <a:latin typeface="Alegreya Sans ExtraBold" pitchFamily="2" charset="0"/>
                <a:ea typeface="Roboto" panose="02000000000000000000" pitchFamily="2" charset="0"/>
              </a:defRPr>
            </a:lvl3pPr>
            <a:lvl4pPr marL="1371600" indent="0">
              <a:buNone/>
              <a:defRPr sz="2000" b="1" i="0">
                <a:latin typeface="Alegreya Sans ExtraBold" pitchFamily="2" charset="0"/>
                <a:ea typeface="Roboto" panose="02000000000000000000" pitchFamily="2" charset="0"/>
              </a:defRPr>
            </a:lvl4pPr>
            <a:lvl5pPr marL="1828800" indent="0">
              <a:buNone/>
              <a:defRPr sz="2000" b="1" i="0">
                <a:latin typeface="Alegreya Sans ExtraBold" pitchFamily="2" charset="0"/>
                <a:ea typeface="Roboto" panose="02000000000000000000" pitchFamily="2" charset="0"/>
              </a:defRPr>
            </a:lvl5pPr>
          </a:lstStyle>
          <a:p>
            <a:pPr lvl="0"/>
            <a:r>
              <a:rPr lang="en-GB" dirty="0"/>
              <a:t>Sub-Title</a:t>
            </a:r>
          </a:p>
        </p:txBody>
      </p:sp>
      <p:sp>
        <p:nvSpPr>
          <p:cNvPr id="59" name="Text Placeholder 2">
            <a:extLst>
              <a:ext uri="{FF2B5EF4-FFF2-40B4-BE49-F238E27FC236}">
                <a16:creationId xmlns:a16="http://schemas.microsoft.com/office/drawing/2014/main" id="{C4BD1C05-0C1A-414C-8A5C-A1CFFBC9814B}"/>
              </a:ext>
            </a:extLst>
          </p:cNvPr>
          <p:cNvSpPr>
            <a:spLocks noGrp="1"/>
          </p:cNvSpPr>
          <p:nvPr>
            <p:ph type="body" sz="quarter" idx="17" hasCustomPrompt="1"/>
          </p:nvPr>
        </p:nvSpPr>
        <p:spPr>
          <a:xfrm>
            <a:off x="564790" y="2702560"/>
            <a:ext cx="4576170" cy="464156"/>
          </a:xfrm>
        </p:spPr>
        <p:txBody>
          <a:bodyPr anchor="b">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200" b="0" i="0">
                <a:solidFill>
                  <a:schemeClr val="bg1"/>
                </a:solidFill>
                <a:latin typeface="Roboto" panose="02000000000000000000" pitchFamily="2" charset="0"/>
                <a:ea typeface="Roboto" panose="02000000000000000000" pitchFamily="2" charset="0"/>
              </a:defRPr>
            </a:lvl1pPr>
            <a:lvl2pPr marL="457200" indent="0">
              <a:buNone/>
              <a:defRPr sz="2000" b="1" i="0">
                <a:latin typeface="Alegreya Sans ExtraBold" pitchFamily="2" charset="0"/>
                <a:ea typeface="Roboto" panose="02000000000000000000" pitchFamily="2" charset="0"/>
              </a:defRPr>
            </a:lvl2pPr>
            <a:lvl3pPr marL="914400" indent="0">
              <a:buNone/>
              <a:defRPr sz="2000" b="1" i="0">
                <a:latin typeface="Alegreya Sans ExtraBold" pitchFamily="2" charset="0"/>
                <a:ea typeface="Roboto" panose="02000000000000000000" pitchFamily="2" charset="0"/>
              </a:defRPr>
            </a:lvl3pPr>
            <a:lvl4pPr marL="1371600" indent="0">
              <a:buNone/>
              <a:defRPr sz="2000" b="1" i="0">
                <a:latin typeface="Alegreya Sans ExtraBold" pitchFamily="2" charset="0"/>
                <a:ea typeface="Roboto" panose="02000000000000000000" pitchFamily="2" charset="0"/>
              </a:defRPr>
            </a:lvl4pPr>
            <a:lvl5pPr marL="1828800" indent="0">
              <a:buNone/>
              <a:defRPr sz="2000" b="1" i="0">
                <a:latin typeface="Alegreya Sans ExtraBold" pitchFamily="2" charset="0"/>
                <a:ea typeface="Roboto" panose="02000000000000000000" pitchFamily="2" charset="0"/>
              </a:defRPr>
            </a:lvl5pPr>
          </a:lstStyle>
          <a:p>
            <a:pPr lvl="0"/>
            <a:r>
              <a:rPr lang="en-GB" dirty="0"/>
              <a:t>DD MM YYYY</a:t>
            </a:r>
          </a:p>
        </p:txBody>
      </p:sp>
      <p:pic>
        <p:nvPicPr>
          <p:cNvPr id="4" name="Picture 3" descr="Logo&#10;&#10;Description automatically generated">
            <a:extLst>
              <a:ext uri="{FF2B5EF4-FFF2-40B4-BE49-F238E27FC236}">
                <a16:creationId xmlns:a16="http://schemas.microsoft.com/office/drawing/2014/main" id="{A221C9D4-04A0-ED4F-83BA-C4B47B7DDDA0}"/>
              </a:ext>
            </a:extLst>
          </p:cNvPr>
          <p:cNvPicPr>
            <a:picLocks noChangeAspect="1"/>
          </p:cNvPicPr>
          <p:nvPr userDrawn="1"/>
        </p:nvPicPr>
        <p:blipFill rotWithShape="1">
          <a:blip r:embed="rId8"/>
          <a:srcRect t="16193" b="12352"/>
          <a:stretch/>
        </p:blipFill>
        <p:spPr>
          <a:xfrm>
            <a:off x="151800" y="3429000"/>
            <a:ext cx="957654" cy="491570"/>
          </a:xfrm>
          <a:prstGeom prst="rect">
            <a:avLst/>
          </a:prstGeom>
        </p:spPr>
      </p:pic>
    </p:spTree>
    <p:extLst>
      <p:ext uri="{BB962C8B-B14F-4D97-AF65-F5344CB8AC3E}">
        <p14:creationId xmlns:p14="http://schemas.microsoft.com/office/powerpoint/2010/main" val="19898553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 Photo 3">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D8A40C5B-0FF0-7340-B476-3AB565C8BCB0}"/>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4" name="Rectangle 23">
            <a:extLst>
              <a:ext uri="{FF2B5EF4-FFF2-40B4-BE49-F238E27FC236}">
                <a16:creationId xmlns:a16="http://schemas.microsoft.com/office/drawing/2014/main" id="{876E345B-2B47-F64C-8BFD-E8A727DC8C26}"/>
              </a:ext>
            </a:extLst>
          </p:cNvPr>
          <p:cNvSpPr/>
          <p:nvPr userDrawn="1"/>
        </p:nvSpPr>
        <p:spPr>
          <a:xfrm>
            <a:off x="0" y="6492875"/>
            <a:ext cx="12192000" cy="365125"/>
          </a:xfrm>
          <a:prstGeom prst="rect">
            <a:avLst/>
          </a:prstGeom>
          <a:solidFill>
            <a:srgbClr val="053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ctangle 24">
            <a:extLst>
              <a:ext uri="{FF2B5EF4-FFF2-40B4-BE49-F238E27FC236}">
                <a16:creationId xmlns:a16="http://schemas.microsoft.com/office/drawing/2014/main" id="{B5A711CB-4A7F-8047-95C0-3C26C08CD983}"/>
              </a:ext>
            </a:extLst>
          </p:cNvPr>
          <p:cNvSpPr/>
          <p:nvPr userDrawn="1"/>
        </p:nvSpPr>
        <p:spPr>
          <a:xfrm>
            <a:off x="0" y="0"/>
            <a:ext cx="12192000" cy="365125"/>
          </a:xfrm>
          <a:prstGeom prst="rect">
            <a:avLst/>
          </a:prstGeom>
          <a:solidFill>
            <a:srgbClr val="053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itle 1">
            <a:extLst>
              <a:ext uri="{FF2B5EF4-FFF2-40B4-BE49-F238E27FC236}">
                <a16:creationId xmlns:a16="http://schemas.microsoft.com/office/drawing/2014/main" id="{2684FFAD-3BF6-3244-ACE9-E985E6E40B08}"/>
              </a:ext>
            </a:extLst>
          </p:cNvPr>
          <p:cNvSpPr>
            <a:spLocks noGrp="1"/>
          </p:cNvSpPr>
          <p:nvPr>
            <p:ph type="title" hasCustomPrompt="1"/>
          </p:nvPr>
        </p:nvSpPr>
        <p:spPr>
          <a:xfrm>
            <a:off x="461010" y="670877"/>
            <a:ext cx="5634990" cy="1019811"/>
          </a:xfrm>
          <a:prstGeom prst="rect">
            <a:avLst/>
          </a:prstGeom>
        </p:spPr>
        <p:txBody>
          <a:bodyPr anchor="t"/>
          <a:lstStyle>
            <a:lvl1pPr>
              <a:defRPr b="1" i="1">
                <a:solidFill>
                  <a:srgbClr val="05345C"/>
                </a:solidFill>
                <a:latin typeface="Alegreya Sans ExtraBold" pitchFamily="2" charset="0"/>
              </a:defRPr>
            </a:lvl1pPr>
          </a:lstStyle>
          <a:p>
            <a:r>
              <a:rPr lang="en-GB" dirty="0"/>
              <a:t>Header</a:t>
            </a:r>
          </a:p>
        </p:txBody>
      </p:sp>
      <p:sp>
        <p:nvSpPr>
          <p:cNvPr id="10" name="Content Placeholder 2">
            <a:extLst>
              <a:ext uri="{FF2B5EF4-FFF2-40B4-BE49-F238E27FC236}">
                <a16:creationId xmlns:a16="http://schemas.microsoft.com/office/drawing/2014/main" id="{01A5242D-C80B-9949-98DB-220C771F638C}"/>
              </a:ext>
            </a:extLst>
          </p:cNvPr>
          <p:cNvSpPr>
            <a:spLocks noGrp="1"/>
          </p:cNvSpPr>
          <p:nvPr>
            <p:ph idx="1"/>
          </p:nvPr>
        </p:nvSpPr>
        <p:spPr>
          <a:xfrm>
            <a:off x="461009" y="2055813"/>
            <a:ext cx="5634991" cy="4121150"/>
          </a:xfrm>
          <a:prstGeom prst="rect">
            <a:avLst/>
          </a:prstGeom>
        </p:spPr>
        <p:txBody>
          <a:bodyPr>
            <a:normAutofit/>
          </a:bodyPr>
          <a:lstStyle>
            <a:lvl1pPr marL="0" indent="0">
              <a:lnSpc>
                <a:spcPct val="100000"/>
              </a:lnSpc>
              <a:buNone/>
              <a:defRPr sz="1800">
                <a:solidFill>
                  <a:srgbClr val="05345C"/>
                </a:solidFill>
                <a:latin typeface="Roboto" panose="02000000000000000000" pitchFamily="2" charset="0"/>
                <a:ea typeface="Roboto" panose="02000000000000000000" pitchFamily="2" charset="0"/>
              </a:defRPr>
            </a:lvl1pPr>
            <a:lvl2pPr>
              <a:lnSpc>
                <a:spcPct val="100000"/>
              </a:lnSpc>
              <a:defRPr sz="1600">
                <a:solidFill>
                  <a:srgbClr val="05345C"/>
                </a:solidFill>
                <a:latin typeface="Roboto" panose="02000000000000000000" pitchFamily="2" charset="0"/>
                <a:ea typeface="Roboto" panose="02000000000000000000" pitchFamily="2" charset="0"/>
              </a:defRPr>
            </a:lvl2pPr>
            <a:lvl3pPr>
              <a:lnSpc>
                <a:spcPct val="100000"/>
              </a:lnSpc>
              <a:defRPr sz="1600">
                <a:solidFill>
                  <a:srgbClr val="05345C"/>
                </a:solidFill>
                <a:latin typeface="Roboto" panose="02000000000000000000" pitchFamily="2" charset="0"/>
                <a:ea typeface="Roboto" panose="02000000000000000000" pitchFamily="2" charset="0"/>
              </a:defRPr>
            </a:lvl3pPr>
            <a:lvl4pPr>
              <a:lnSpc>
                <a:spcPct val="100000"/>
              </a:lnSpc>
              <a:defRPr sz="1600">
                <a:solidFill>
                  <a:srgbClr val="05345C"/>
                </a:solidFill>
                <a:latin typeface="Roboto" panose="02000000000000000000" pitchFamily="2" charset="0"/>
                <a:ea typeface="Roboto" panose="02000000000000000000" pitchFamily="2" charset="0"/>
              </a:defRPr>
            </a:lvl4pPr>
            <a:lvl5pPr>
              <a:lnSpc>
                <a:spcPct val="100000"/>
              </a:lnSpc>
              <a:defRPr sz="1600">
                <a:solidFill>
                  <a:srgbClr val="05345C"/>
                </a:solidFill>
                <a:latin typeface="Roboto" panose="02000000000000000000" pitchFamily="2" charset="0"/>
                <a:ea typeface="Roboto" panose="02000000000000000000" pitchFamily="2"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p>
        </p:txBody>
      </p:sp>
      <p:sp>
        <p:nvSpPr>
          <p:cNvPr id="22" name="Picture Placeholder 2">
            <a:extLst>
              <a:ext uri="{FF2B5EF4-FFF2-40B4-BE49-F238E27FC236}">
                <a16:creationId xmlns:a16="http://schemas.microsoft.com/office/drawing/2014/main" id="{CE5E6C14-06F3-E64D-B152-161DD2829212}"/>
              </a:ext>
            </a:extLst>
          </p:cNvPr>
          <p:cNvSpPr>
            <a:spLocks noGrp="1"/>
          </p:cNvSpPr>
          <p:nvPr>
            <p:ph type="pic" sz="quarter" idx="14"/>
          </p:nvPr>
        </p:nvSpPr>
        <p:spPr>
          <a:xfrm>
            <a:off x="6715125" y="-635"/>
            <a:ext cx="5313045" cy="6858000"/>
          </a:xfrm>
        </p:spPr>
        <p:txBody>
          <a:bodyPr anchor="ctr"/>
          <a:lstStyle>
            <a:lvl1pPr marL="0" indent="0">
              <a:buNone/>
              <a:defRPr/>
            </a:lvl1pPr>
          </a:lstStyle>
          <a:p>
            <a:endParaRPr lang="en-GB" dirty="0"/>
          </a:p>
        </p:txBody>
      </p:sp>
      <p:sp>
        <p:nvSpPr>
          <p:cNvPr id="26" name="Text Placeholder 2">
            <a:extLst>
              <a:ext uri="{FF2B5EF4-FFF2-40B4-BE49-F238E27FC236}">
                <a16:creationId xmlns:a16="http://schemas.microsoft.com/office/drawing/2014/main" id="{20071BC8-A64A-EE4C-B758-35C8CC28103B}"/>
              </a:ext>
            </a:extLst>
          </p:cNvPr>
          <p:cNvSpPr>
            <a:spLocks noGrp="1"/>
          </p:cNvSpPr>
          <p:nvPr>
            <p:ph type="body" sz="quarter" idx="18" hasCustomPrompt="1"/>
          </p:nvPr>
        </p:nvSpPr>
        <p:spPr>
          <a:xfrm>
            <a:off x="263483" y="6528670"/>
            <a:ext cx="1959058" cy="224868"/>
          </a:xfrm>
        </p:spPr>
        <p:txBody>
          <a:bodyPr anchor="b">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1000" b="0" i="0">
                <a:solidFill>
                  <a:schemeClr val="bg1">
                    <a:lumMod val="85000"/>
                  </a:schemeClr>
                </a:solidFill>
                <a:latin typeface="Roboto" panose="02000000000000000000" pitchFamily="2" charset="0"/>
                <a:ea typeface="Roboto" panose="02000000000000000000" pitchFamily="2" charset="0"/>
              </a:defRPr>
            </a:lvl1pPr>
            <a:lvl2pPr marL="457200" indent="0">
              <a:buNone/>
              <a:defRPr sz="2000" b="1" i="0">
                <a:latin typeface="Alegreya Sans ExtraBold" pitchFamily="2" charset="0"/>
                <a:ea typeface="Roboto" panose="02000000000000000000" pitchFamily="2" charset="0"/>
              </a:defRPr>
            </a:lvl2pPr>
            <a:lvl3pPr marL="914400" indent="0">
              <a:buNone/>
              <a:defRPr sz="2000" b="1" i="0">
                <a:latin typeface="Alegreya Sans ExtraBold" pitchFamily="2" charset="0"/>
                <a:ea typeface="Roboto" panose="02000000000000000000" pitchFamily="2" charset="0"/>
              </a:defRPr>
            </a:lvl3pPr>
            <a:lvl4pPr marL="1371600" indent="0">
              <a:buNone/>
              <a:defRPr sz="2000" b="1" i="0">
                <a:latin typeface="Alegreya Sans ExtraBold" pitchFamily="2" charset="0"/>
                <a:ea typeface="Roboto" panose="02000000000000000000" pitchFamily="2" charset="0"/>
              </a:defRPr>
            </a:lvl4pPr>
            <a:lvl5pPr marL="1828800" indent="0">
              <a:buNone/>
              <a:defRPr sz="2000" b="1" i="0">
                <a:latin typeface="Alegreya Sans ExtraBold" pitchFamily="2" charset="0"/>
                <a:ea typeface="Roboto" panose="02000000000000000000" pitchFamily="2" charset="0"/>
              </a:defRPr>
            </a:lvl5pPr>
          </a:lstStyle>
          <a:p>
            <a:pPr lvl="0"/>
            <a:r>
              <a:rPr lang="en-GB" dirty="0"/>
              <a:t>BUSN7940 Lecture 5</a:t>
            </a:r>
          </a:p>
        </p:txBody>
      </p:sp>
      <p:sp>
        <p:nvSpPr>
          <p:cNvPr id="27" name="Text Placeholder 2">
            <a:extLst>
              <a:ext uri="{FF2B5EF4-FFF2-40B4-BE49-F238E27FC236}">
                <a16:creationId xmlns:a16="http://schemas.microsoft.com/office/drawing/2014/main" id="{56285C75-E5EA-A74F-86D0-33B523166706}"/>
              </a:ext>
            </a:extLst>
          </p:cNvPr>
          <p:cNvSpPr>
            <a:spLocks noGrp="1"/>
          </p:cNvSpPr>
          <p:nvPr>
            <p:ph type="body" sz="quarter" idx="19" hasCustomPrompt="1"/>
          </p:nvPr>
        </p:nvSpPr>
        <p:spPr>
          <a:xfrm>
            <a:off x="9969459" y="6528670"/>
            <a:ext cx="1959058" cy="224868"/>
          </a:xfrm>
        </p:spPr>
        <p:txBody>
          <a:bodyPr anchor="b">
            <a:noAutofit/>
          </a:bodyPr>
          <a:lstStyle>
            <a:lvl1pPr marL="0" marR="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sz="1000" b="0" i="0">
                <a:solidFill>
                  <a:schemeClr val="bg1">
                    <a:lumMod val="85000"/>
                  </a:schemeClr>
                </a:solidFill>
                <a:latin typeface="Roboto" panose="02000000000000000000" pitchFamily="2" charset="0"/>
                <a:ea typeface="Roboto" panose="02000000000000000000" pitchFamily="2" charset="0"/>
              </a:defRPr>
            </a:lvl1pPr>
            <a:lvl2pPr marL="457200" indent="0">
              <a:buNone/>
              <a:defRPr sz="2000" b="1" i="0">
                <a:latin typeface="Alegreya Sans ExtraBold" pitchFamily="2" charset="0"/>
                <a:ea typeface="Roboto" panose="02000000000000000000" pitchFamily="2" charset="0"/>
              </a:defRPr>
            </a:lvl2pPr>
            <a:lvl3pPr marL="914400" indent="0">
              <a:buNone/>
              <a:defRPr sz="2000" b="1" i="0">
                <a:latin typeface="Alegreya Sans ExtraBold" pitchFamily="2" charset="0"/>
                <a:ea typeface="Roboto" panose="02000000000000000000" pitchFamily="2" charset="0"/>
              </a:defRPr>
            </a:lvl3pPr>
            <a:lvl4pPr marL="1371600" indent="0">
              <a:buNone/>
              <a:defRPr sz="2000" b="1" i="0">
                <a:latin typeface="Alegreya Sans ExtraBold" pitchFamily="2" charset="0"/>
                <a:ea typeface="Roboto" panose="02000000000000000000" pitchFamily="2" charset="0"/>
              </a:defRPr>
            </a:lvl4pPr>
            <a:lvl5pPr marL="1828800" indent="0">
              <a:buNone/>
              <a:defRPr sz="2000" b="1" i="0">
                <a:latin typeface="Alegreya Sans ExtraBold" pitchFamily="2" charset="0"/>
                <a:ea typeface="Roboto" panose="02000000000000000000" pitchFamily="2" charset="0"/>
              </a:defRPr>
            </a:lvl5pPr>
          </a:lstStyle>
          <a:p>
            <a:pPr lvl="0"/>
            <a:r>
              <a:rPr lang="en-GB" dirty="0"/>
              <a:t>KBS 2022</a:t>
            </a:r>
          </a:p>
        </p:txBody>
      </p:sp>
    </p:spTree>
    <p:extLst>
      <p:ext uri="{BB962C8B-B14F-4D97-AF65-F5344CB8AC3E}">
        <p14:creationId xmlns:p14="http://schemas.microsoft.com/office/powerpoint/2010/main" val="20037239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End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E49F423-C808-5B4D-8A98-7B80B01AE1C1}"/>
              </a:ext>
            </a:extLst>
          </p:cNvPr>
          <p:cNvSpPr/>
          <p:nvPr userDrawn="1"/>
        </p:nvSpPr>
        <p:spPr>
          <a:xfrm>
            <a:off x="0" y="0"/>
            <a:ext cx="12192000" cy="6858000"/>
          </a:xfrm>
          <a:prstGeom prst="rect">
            <a:avLst/>
          </a:prstGeom>
          <a:solidFill>
            <a:srgbClr val="0534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8" name="Picture 7">
            <a:extLst>
              <a:ext uri="{FF2B5EF4-FFF2-40B4-BE49-F238E27FC236}">
                <a16:creationId xmlns:a16="http://schemas.microsoft.com/office/drawing/2014/main" id="{89D333EC-2B71-2E4D-80C7-D072FE16F8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16831" y="5449330"/>
            <a:ext cx="1455010" cy="1455010"/>
          </a:xfrm>
          <a:prstGeom prst="rect">
            <a:avLst/>
          </a:prstGeom>
        </p:spPr>
      </p:pic>
      <p:pic>
        <p:nvPicPr>
          <p:cNvPr id="3" name="Picture 2" descr="Graphical user interface, text&#10;&#10;Description automatically generated">
            <a:extLst>
              <a:ext uri="{FF2B5EF4-FFF2-40B4-BE49-F238E27FC236}">
                <a16:creationId xmlns:a16="http://schemas.microsoft.com/office/drawing/2014/main" id="{BD23E916-06A4-D54A-A0F8-06AD8E13303F}"/>
              </a:ext>
            </a:extLst>
          </p:cNvPr>
          <p:cNvPicPr>
            <a:picLocks noChangeAspect="1"/>
          </p:cNvPicPr>
          <p:nvPr userDrawn="1"/>
        </p:nvPicPr>
        <p:blipFill rotWithShape="1">
          <a:blip r:embed="rId3"/>
          <a:srcRect l="4830"/>
          <a:stretch/>
        </p:blipFill>
        <p:spPr>
          <a:xfrm>
            <a:off x="820159" y="1771200"/>
            <a:ext cx="10551682" cy="2581559"/>
          </a:xfrm>
          <a:prstGeom prst="rect">
            <a:avLst/>
          </a:prstGeom>
        </p:spPr>
      </p:pic>
      <p:sp>
        <p:nvSpPr>
          <p:cNvPr id="4" name="Text Placeholder 3">
            <a:extLst>
              <a:ext uri="{FF2B5EF4-FFF2-40B4-BE49-F238E27FC236}">
                <a16:creationId xmlns:a16="http://schemas.microsoft.com/office/drawing/2014/main" id="{A187B2D0-701B-334E-BD08-363CE1A2694D}"/>
              </a:ext>
            </a:extLst>
          </p:cNvPr>
          <p:cNvSpPr>
            <a:spLocks noGrp="1"/>
          </p:cNvSpPr>
          <p:nvPr>
            <p:ph type="body" sz="quarter" idx="10" hasCustomPrompt="1"/>
          </p:nvPr>
        </p:nvSpPr>
        <p:spPr>
          <a:xfrm>
            <a:off x="782059" y="6116866"/>
            <a:ext cx="5484812" cy="382903"/>
          </a:xfrm>
        </p:spPr>
        <p:txBody>
          <a:bodyPr anchor="b">
            <a:normAutofit/>
          </a:bodyPr>
          <a:lstStyle>
            <a:lvl1pPr marL="0" indent="0">
              <a:buNone/>
              <a:defRPr sz="1600" spc="0">
                <a:solidFill>
                  <a:schemeClr val="bg1"/>
                </a:solidFill>
              </a:defRPr>
            </a:lvl1pPr>
          </a:lstStyle>
          <a:p>
            <a:pPr lvl="0"/>
            <a:r>
              <a:rPr lang="en-US" kern="1400" spc="-100" dirty="0" err="1">
                <a:solidFill>
                  <a:schemeClr val="bg1"/>
                </a:solidFill>
                <a:latin typeface="Roboto" panose="02000000000000000000" pitchFamily="2" charset="0"/>
                <a:ea typeface="Roboto" panose="02000000000000000000" pitchFamily="2" charset="0"/>
                <a:cs typeface="Century Schoolbook"/>
              </a:rPr>
              <a:t>www.kent.ac.uk</a:t>
            </a:r>
            <a:r>
              <a:rPr lang="en-US" kern="1400" spc="-100" dirty="0">
                <a:solidFill>
                  <a:schemeClr val="bg1"/>
                </a:solidFill>
                <a:latin typeface="Roboto" panose="02000000000000000000" pitchFamily="2" charset="0"/>
                <a:ea typeface="Roboto" panose="02000000000000000000" pitchFamily="2" charset="0"/>
                <a:cs typeface="Century Schoolbook"/>
              </a:rPr>
              <a:t>/</a:t>
            </a:r>
            <a:r>
              <a:rPr lang="en-US" kern="1400" spc="-100" dirty="0" err="1">
                <a:solidFill>
                  <a:schemeClr val="bg1"/>
                </a:solidFill>
                <a:latin typeface="Roboto" panose="02000000000000000000" pitchFamily="2" charset="0"/>
                <a:ea typeface="Roboto" panose="02000000000000000000" pitchFamily="2" charset="0"/>
                <a:cs typeface="Century Schoolbook"/>
              </a:rPr>
              <a:t>kentbusinessschool</a:t>
            </a:r>
            <a:endParaRPr lang="en-GB" dirty="0"/>
          </a:p>
        </p:txBody>
      </p:sp>
      <p:pic>
        <p:nvPicPr>
          <p:cNvPr id="9" name="Picture 8">
            <a:extLst>
              <a:ext uri="{FF2B5EF4-FFF2-40B4-BE49-F238E27FC236}">
                <a16:creationId xmlns:a16="http://schemas.microsoft.com/office/drawing/2014/main" id="{339ECF96-4FB0-C34A-89A4-E968DE6FD01B}"/>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365156" y="5591293"/>
            <a:ext cx="351635" cy="351635"/>
          </a:xfrm>
          <a:prstGeom prst="rect">
            <a:avLst/>
          </a:prstGeom>
        </p:spPr>
      </p:pic>
      <p:pic>
        <p:nvPicPr>
          <p:cNvPr id="10" name="Picture 9">
            <a:extLst>
              <a:ext uri="{FF2B5EF4-FFF2-40B4-BE49-F238E27FC236}">
                <a16:creationId xmlns:a16="http://schemas.microsoft.com/office/drawing/2014/main" id="{FE7F786F-0E09-AA4B-A804-341DA34CDF4C}"/>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820159" y="5591293"/>
            <a:ext cx="351635" cy="351635"/>
          </a:xfrm>
          <a:prstGeom prst="rect">
            <a:avLst/>
          </a:prstGeom>
        </p:spPr>
      </p:pic>
      <p:pic>
        <p:nvPicPr>
          <p:cNvPr id="11" name="Picture 10">
            <a:extLst>
              <a:ext uri="{FF2B5EF4-FFF2-40B4-BE49-F238E27FC236}">
                <a16:creationId xmlns:a16="http://schemas.microsoft.com/office/drawing/2014/main" id="{50440B44-2944-A243-9387-224EFA9B8410}"/>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2463361" y="5591293"/>
            <a:ext cx="351635" cy="351635"/>
          </a:xfrm>
          <a:prstGeom prst="rect">
            <a:avLst/>
          </a:prstGeom>
        </p:spPr>
      </p:pic>
      <p:pic>
        <p:nvPicPr>
          <p:cNvPr id="12" name="Picture 11">
            <a:extLst>
              <a:ext uri="{FF2B5EF4-FFF2-40B4-BE49-F238E27FC236}">
                <a16:creationId xmlns:a16="http://schemas.microsoft.com/office/drawing/2014/main" id="{CD7498CF-B726-3149-A477-BF67FBFCBD06}"/>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917272" y="5591293"/>
            <a:ext cx="351635" cy="351635"/>
          </a:xfrm>
          <a:prstGeom prst="rect">
            <a:avLst/>
          </a:prstGeom>
        </p:spPr>
      </p:pic>
    </p:spTree>
    <p:extLst>
      <p:ext uri="{BB962C8B-B14F-4D97-AF65-F5344CB8AC3E}">
        <p14:creationId xmlns:p14="http://schemas.microsoft.com/office/powerpoint/2010/main" val="11631742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48973-E60B-83B3-4F9A-AFA528B29BD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E283523-7848-9372-AFED-59E0ED68123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FD206ED-DA68-8C5A-84FD-661AF638C36B}"/>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D8AA35D9-AEFA-A7FE-DD94-C9D953CDCB7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0A25F62-FFEA-791F-C847-D930009D85CB}"/>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249897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1AC04-C698-EC41-05C8-894946CD1F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DACBA8C4-4E8F-3279-9A4A-A9A61B965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30222-4659-8471-247E-1A61DE7A3432}"/>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D59BA176-6D96-3248-162C-9E0FDFAF4B1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075ECFF-C412-5C44-2B9F-3D394A33F87C}"/>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1058298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6FD8-EDFD-C32E-21B1-6DD7D74BAEA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4209E7-56FE-68F8-7E58-3921887E86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8703779-EF73-44AA-5390-32E1D64CC8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D2A5FEFD-5C59-A708-622B-887412D32B95}"/>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6" name="Footer Placeholder 5">
            <a:extLst>
              <a:ext uri="{FF2B5EF4-FFF2-40B4-BE49-F238E27FC236}">
                <a16:creationId xmlns:a16="http://schemas.microsoft.com/office/drawing/2014/main" id="{D56EA73F-555E-1583-1731-318048B739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5470E8D-1F92-A3A7-6828-A7E0663FBB72}"/>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2999821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D7654-A7D5-29FE-9F12-15C4C771AB5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958ABB6-2BC3-9D93-4CF6-32B4D2765F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83E24F-CEAB-34CC-F269-E998F0C4F0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8EEB593-0EE0-5A59-CCAE-C966326BF8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9793FF-BBD8-17AE-682D-CF1591EE27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405C08E-099E-E7EC-ED86-37C090E48CAD}"/>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8" name="Footer Placeholder 7">
            <a:extLst>
              <a:ext uri="{FF2B5EF4-FFF2-40B4-BE49-F238E27FC236}">
                <a16:creationId xmlns:a16="http://schemas.microsoft.com/office/drawing/2014/main" id="{F2B492D9-5197-4138-CA6E-E4CD36F6D7A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E2FA6A3-8D06-5A95-26B6-500954A8E97F}"/>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19567887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E89AC-A9A1-6143-E7AB-8B70B97B3B27}"/>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9AD0E84-C4BD-986E-BD24-937EFBB597FE}"/>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4" name="Footer Placeholder 3">
            <a:extLst>
              <a:ext uri="{FF2B5EF4-FFF2-40B4-BE49-F238E27FC236}">
                <a16:creationId xmlns:a16="http://schemas.microsoft.com/office/drawing/2014/main" id="{783C0138-87A2-2900-16E5-05F05A6E24C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2580B5D-BF69-65C1-E18A-BCB22472FFA8}"/>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3564652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ED6A9D-CB06-D14F-B41B-26A68BB8FE24}"/>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3" name="Footer Placeholder 2">
            <a:extLst>
              <a:ext uri="{FF2B5EF4-FFF2-40B4-BE49-F238E27FC236}">
                <a16:creationId xmlns:a16="http://schemas.microsoft.com/office/drawing/2014/main" id="{77028A75-1158-DBED-8322-566CEB4CF7F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65D376C-53D8-6A9F-C6CC-8189F006D0DF}"/>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135126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C7EAC-11B6-CBB4-4381-74CB1A2155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36F7FCE-DC6D-F56F-45AE-1A27E5E939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C8AB3AC3-159A-8288-0D68-0C5B035C89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860D93-DF27-8165-3C15-D9ABCD4FCB93}"/>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6" name="Footer Placeholder 5">
            <a:extLst>
              <a:ext uri="{FF2B5EF4-FFF2-40B4-BE49-F238E27FC236}">
                <a16:creationId xmlns:a16="http://schemas.microsoft.com/office/drawing/2014/main" id="{182B9636-4231-0F12-13DA-533AF56E4EB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BDA138B-7E89-BF0A-7851-D6F4C5952BA2}"/>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6767038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2233A-D3E3-3B52-B02F-43C8E1B5C2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8CC1786-8FE3-07CF-D0DF-4F49CB5783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8754C9E0-49B1-1A79-CFB7-F573DDF16A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5AEE96-53DE-5018-CEFA-5BA555CA1242}"/>
              </a:ext>
            </a:extLst>
          </p:cNvPr>
          <p:cNvSpPr>
            <a:spLocks noGrp="1"/>
          </p:cNvSpPr>
          <p:nvPr>
            <p:ph type="dt" sz="half" idx="10"/>
          </p:nvPr>
        </p:nvSpPr>
        <p:spPr/>
        <p:txBody>
          <a:bodyPr/>
          <a:lstStyle/>
          <a:p>
            <a:fld id="{8E6457BD-8AC8-4EA8-B3A8-C32F226028A3}" type="datetimeFigureOut">
              <a:rPr lang="en-GB" smtClean="0"/>
              <a:t>09/01/2023</a:t>
            </a:fld>
            <a:endParaRPr lang="en-GB"/>
          </a:p>
        </p:txBody>
      </p:sp>
      <p:sp>
        <p:nvSpPr>
          <p:cNvPr id="6" name="Footer Placeholder 5">
            <a:extLst>
              <a:ext uri="{FF2B5EF4-FFF2-40B4-BE49-F238E27FC236}">
                <a16:creationId xmlns:a16="http://schemas.microsoft.com/office/drawing/2014/main" id="{101E6449-D787-5A25-D0AC-EADAAF7AA2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EB0E1FB-E1F5-6824-3D77-9E1032E3E2B6}"/>
              </a:ext>
            </a:extLst>
          </p:cNvPr>
          <p:cNvSpPr>
            <a:spLocks noGrp="1"/>
          </p:cNvSpPr>
          <p:nvPr>
            <p:ph type="sldNum" sz="quarter" idx="12"/>
          </p:nvPr>
        </p:nvSpPr>
        <p:spPr/>
        <p:txBody>
          <a:bodyPr/>
          <a:lstStyle/>
          <a:p>
            <a:fld id="{D53716DF-1FBB-4AF0-979D-EE0EE8E2924A}" type="slidenum">
              <a:rPr lang="en-GB" smtClean="0"/>
              <a:t>‹#›</a:t>
            </a:fld>
            <a:endParaRPr lang="en-GB"/>
          </a:p>
        </p:txBody>
      </p:sp>
    </p:spTree>
    <p:extLst>
      <p:ext uri="{BB962C8B-B14F-4D97-AF65-F5344CB8AC3E}">
        <p14:creationId xmlns:p14="http://schemas.microsoft.com/office/powerpoint/2010/main" val="260420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4000DB-CCA2-C2E9-7D1D-F992D9C6AB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AA0ECEA-E0BE-40BE-D7E5-C4C0861DFA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71BE44F-8818-3FA1-28E0-98EA26E042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6457BD-8AC8-4EA8-B3A8-C32F226028A3}" type="datetimeFigureOut">
              <a:rPr lang="en-GB" smtClean="0"/>
              <a:t>09/01/2023</a:t>
            </a:fld>
            <a:endParaRPr lang="en-GB"/>
          </a:p>
        </p:txBody>
      </p:sp>
      <p:sp>
        <p:nvSpPr>
          <p:cNvPr id="5" name="Footer Placeholder 4">
            <a:extLst>
              <a:ext uri="{FF2B5EF4-FFF2-40B4-BE49-F238E27FC236}">
                <a16:creationId xmlns:a16="http://schemas.microsoft.com/office/drawing/2014/main" id="{A868F330-2B15-EA18-1555-34335CABAC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5F73E12-5698-5430-28A1-12EFE59A59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3716DF-1FBB-4AF0-979D-EE0EE8E2924A}" type="slidenum">
              <a:rPr lang="en-GB" smtClean="0"/>
              <a:t>‹#›</a:t>
            </a:fld>
            <a:endParaRPr lang="en-GB"/>
          </a:p>
        </p:txBody>
      </p:sp>
    </p:spTree>
    <p:extLst>
      <p:ext uri="{BB962C8B-B14F-4D97-AF65-F5344CB8AC3E}">
        <p14:creationId xmlns:p14="http://schemas.microsoft.com/office/powerpoint/2010/main" val="32090805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23.w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24.w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26.jpg"/><Relationship Id="rId4" Type="http://schemas.openxmlformats.org/officeDocument/2006/relationships/image" Target="../media/image25.w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7.wmf"/><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oleObject" Target="../embeddings/oleObject2.bin"/><Relationship Id="rId5" Type="http://schemas.openxmlformats.org/officeDocument/2006/relationships/image" Target="../media/image16.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image" Target="../media/image18.wmf"/></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B05792-AB50-0748-905F-7528C05A3B96}"/>
              </a:ext>
            </a:extLst>
          </p:cNvPr>
          <p:cNvSpPr>
            <a:spLocks noGrp="1"/>
          </p:cNvSpPr>
          <p:nvPr>
            <p:ph type="body" sz="quarter" idx="15"/>
          </p:nvPr>
        </p:nvSpPr>
        <p:spPr/>
        <p:txBody>
          <a:bodyPr/>
          <a:lstStyle/>
          <a:p>
            <a:r>
              <a:rPr lang="en-GB" dirty="0"/>
              <a:t>Introduction to             Data Mining</a:t>
            </a:r>
          </a:p>
        </p:txBody>
      </p:sp>
      <p:sp>
        <p:nvSpPr>
          <p:cNvPr id="3" name="Text Placeholder 2">
            <a:extLst>
              <a:ext uri="{FF2B5EF4-FFF2-40B4-BE49-F238E27FC236}">
                <a16:creationId xmlns:a16="http://schemas.microsoft.com/office/drawing/2014/main" id="{4AD2E399-D443-4A4B-B0DB-14910A8B4D53}"/>
              </a:ext>
            </a:extLst>
          </p:cNvPr>
          <p:cNvSpPr>
            <a:spLocks noGrp="1"/>
          </p:cNvSpPr>
          <p:nvPr>
            <p:ph type="body" sz="quarter" idx="16"/>
          </p:nvPr>
        </p:nvSpPr>
        <p:spPr>
          <a:xfrm>
            <a:off x="564790" y="1859322"/>
            <a:ext cx="4576170" cy="843238"/>
          </a:xfrm>
        </p:spPr>
        <p:txBody>
          <a:bodyPr/>
          <a:lstStyle/>
          <a:p>
            <a:r>
              <a:rPr lang="en-GB" dirty="0"/>
              <a:t>HDA Workshop</a:t>
            </a:r>
          </a:p>
        </p:txBody>
      </p:sp>
      <p:sp>
        <p:nvSpPr>
          <p:cNvPr id="4" name="Text Placeholder 3">
            <a:extLst>
              <a:ext uri="{FF2B5EF4-FFF2-40B4-BE49-F238E27FC236}">
                <a16:creationId xmlns:a16="http://schemas.microsoft.com/office/drawing/2014/main" id="{34B30C67-A5E7-3C4F-AF2F-7B354D679F4C}"/>
              </a:ext>
            </a:extLst>
          </p:cNvPr>
          <p:cNvSpPr>
            <a:spLocks noGrp="1"/>
          </p:cNvSpPr>
          <p:nvPr>
            <p:ph type="body" sz="quarter" idx="17"/>
          </p:nvPr>
        </p:nvSpPr>
        <p:spPr>
          <a:xfrm>
            <a:off x="564790" y="2462781"/>
            <a:ext cx="4576170" cy="464156"/>
          </a:xfrm>
        </p:spPr>
        <p:txBody>
          <a:bodyPr/>
          <a:lstStyle/>
          <a:p>
            <a:r>
              <a:rPr lang="en-GB" sz="1400" dirty="0"/>
              <a:t>Khawar Naveed Bhatti, MBA</a:t>
            </a:r>
            <a:br>
              <a:rPr lang="en-GB" sz="1400" dirty="0"/>
            </a:br>
            <a:r>
              <a:rPr lang="en-GB" sz="1400" dirty="0"/>
              <a:t>Lecturer in Operational Research &amp; Business Analytics</a:t>
            </a:r>
          </a:p>
        </p:txBody>
      </p:sp>
    </p:spTree>
    <p:extLst>
      <p:ext uri="{BB962C8B-B14F-4D97-AF65-F5344CB8AC3E}">
        <p14:creationId xmlns:p14="http://schemas.microsoft.com/office/powerpoint/2010/main" val="348757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Classification example</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7859586" cy="4808538"/>
          </a:xfrm>
        </p:spPr>
        <p:txBody>
          <a:bodyPr numCol="1">
            <a:noAutofit/>
          </a:bodyPr>
          <a:lstStyle/>
          <a:p>
            <a:pPr marL="342900" indent="-342900">
              <a:buFont typeface="Wingdings" panose="05000000000000000000" pitchFamily="2" charset="2"/>
              <a:buChar char="§"/>
            </a:pPr>
            <a:r>
              <a:rPr lang="en-US" sz="2000" dirty="0">
                <a:solidFill>
                  <a:srgbClr val="000000"/>
                </a:solidFill>
                <a:sym typeface="Arial"/>
              </a:rPr>
              <a:t>Categorical variable of interest: Decision (whether to approve - coded as 1 </a:t>
            </a:r>
            <a:r>
              <a:rPr lang="en-US" sz="2000" dirty="0">
                <a:solidFill>
                  <a:srgbClr val="000000"/>
                </a:solidFill>
              </a:rPr>
              <a:t>-</a:t>
            </a:r>
            <a:r>
              <a:rPr lang="en-US" sz="2000" dirty="0">
                <a:solidFill>
                  <a:srgbClr val="000000"/>
                </a:solidFill>
                <a:sym typeface="Arial"/>
              </a:rPr>
              <a:t> or reject </a:t>
            </a:r>
            <a:r>
              <a:rPr lang="en-US" sz="2000" dirty="0">
                <a:solidFill>
                  <a:srgbClr val="000000"/>
                </a:solidFill>
              </a:rPr>
              <a:t>-</a:t>
            </a:r>
            <a:r>
              <a:rPr lang="en-US" sz="2000" dirty="0">
                <a:solidFill>
                  <a:srgbClr val="000000"/>
                </a:solidFill>
                <a:sym typeface="Arial"/>
              </a:rPr>
              <a:t>coded as 0 - a credit application). </a:t>
            </a:r>
          </a:p>
          <a:p>
            <a:pPr lvl="1" indent="0">
              <a:buNone/>
            </a:pPr>
            <a:r>
              <a:rPr lang="en-US" sz="1800" dirty="0">
                <a:solidFill>
                  <a:srgbClr val="000000"/>
                </a:solidFill>
                <a:sym typeface="Arial"/>
              </a:rPr>
              <a:t>File name - </a:t>
            </a:r>
            <a:r>
              <a:rPr lang="en-US" sz="1800" i="1" dirty="0">
                <a:solidFill>
                  <a:srgbClr val="000000"/>
                </a:solidFill>
                <a:sym typeface="Arial"/>
              </a:rPr>
              <a:t>Credit Approval Decisions.</a:t>
            </a:r>
            <a:endParaRPr lang="en-US" sz="1800" dirty="0"/>
          </a:p>
          <a:p>
            <a:pPr marL="342900" indent="-342900">
              <a:buFont typeface="Wingdings" panose="05000000000000000000" pitchFamily="2" charset="2"/>
              <a:buChar char="§"/>
            </a:pPr>
            <a:r>
              <a:rPr lang="en-US" sz="2000" dirty="0">
                <a:solidFill>
                  <a:srgbClr val="000000"/>
                </a:solidFill>
                <a:sym typeface="Arial"/>
              </a:rPr>
              <a:t>Predictor variables: shown in columns A </a:t>
            </a:r>
            <a:r>
              <a:rPr lang="en-US" sz="2000" dirty="0">
                <a:solidFill>
                  <a:srgbClr val="000000"/>
                </a:solidFill>
              </a:rPr>
              <a:t>-</a:t>
            </a:r>
            <a:r>
              <a:rPr lang="en-US" sz="2000" dirty="0">
                <a:solidFill>
                  <a:srgbClr val="000000"/>
                </a:solidFill>
                <a:sym typeface="Arial"/>
              </a:rPr>
              <a:t> E (note that homeowner is also coded numerically).</a:t>
            </a:r>
          </a:p>
          <a:p>
            <a:pPr marL="566928" indent="-457200">
              <a:buFont typeface="Wingdings" panose="05000000000000000000" pitchFamily="2" charset="2"/>
              <a:buChar char="§"/>
              <a:defRPr/>
            </a:pPr>
            <a:endParaRPr lang="en-US" sz="2000" dirty="0">
              <a:solidFill>
                <a:schemeClr val="dk1"/>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10</a:t>
            </a:fld>
            <a:endParaRPr lang="en-US" altLang="en-US" sz="1800">
              <a:latin typeface="Arial Rounded MT Bold" panose="020F0704030504030204" pitchFamily="34" charset="0"/>
            </a:endParaRPr>
          </a:p>
        </p:txBody>
      </p:sp>
      <p:pic>
        <p:nvPicPr>
          <p:cNvPr id="6" name="Picture 5" descr="A table titled, coded credit approval decisions. The table has 10 rows and 6 columns. The columns have the following headings from left to right. Homeowner, Credit score, Years of credit history, Revolving balance, Revolving utilization, Decision. The row entries are as follows. Row 1. Homeowner, 1. Credit score, 725. Years of credit history, 20. Revolving balance, $11,320. Revolving utilization, 25%. Decision, 1. Row 2. Homeowner, 1. Credit score, 573. Years of credit history, 9. Revolving balance, $7,200. Revolving utilization, 70%. Decision, 0. Row 3. Homeowner, 1. Credit score, 677. Years of credit history, 11. Revolving balance, $20,000. Revolving utilization, 55%. Decision, 1. Row 4. Homeowner, 0. Credit score, 625. Years of credit history, 15. Revolving balance, $12,800. Revolving utilization, 65%. Decision, 0. Row 5. Homeowner, 0. Credit score, 527. Years of credit history, 12. Revolving balance, $5,700. Revolving utilization, 75%. Decision, 0. Row 6. Homeowner, 1. Credit score, 795. Years of credit history, 22. Revolving balance, $9,000. Revolving utilization, 12%. Decision, 1. Row 7. Homeowner, 0. Credit score, 733. Years of credit history, 7. Revolving balance, $35,200. Revolving utilization, 20%. Decision, 1. Row 8. Homeowner, 0. Credit score, 620. Years of credit history, 5. Revolving balance, $22,800. Revolving utilization, 62%. Decision, 0. Row 9. Homeowner, 1. Credit score, 591. Years of credit history, 17. Revolving balance, $16,500. Revolving utilization, 50%. Decision, 0. Row 10. Homeowner, 1. Credit score, 660. Years of credit history, 24. Revolving balance, $9,200. Revolving utilization, 35%. Decision, 1.">
            <a:extLst>
              <a:ext uri="{FF2B5EF4-FFF2-40B4-BE49-F238E27FC236}">
                <a16:creationId xmlns:a16="http://schemas.microsoft.com/office/drawing/2014/main" id="{E3FC141A-32BF-4868-B356-BFA2376BDE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67256" y="3707880"/>
            <a:ext cx="7070531" cy="2354542"/>
          </a:xfrm>
          <a:prstGeom prst="rect">
            <a:avLst/>
          </a:prstGeom>
        </p:spPr>
      </p:pic>
    </p:spTree>
    <p:extLst>
      <p:ext uri="{BB962C8B-B14F-4D97-AF65-F5344CB8AC3E}">
        <p14:creationId xmlns:p14="http://schemas.microsoft.com/office/powerpoint/2010/main" val="18435691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Classifying intuitively</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7859586" cy="4808538"/>
          </a:xfrm>
        </p:spPr>
        <p:txBody>
          <a:bodyPr numCol="1">
            <a:noAutofit/>
          </a:bodyPr>
          <a:lstStyle/>
          <a:p>
            <a:pPr marL="342900" indent="-342900">
              <a:buFont typeface="Wingdings" panose="05000000000000000000" pitchFamily="2" charset="2"/>
              <a:buChar char="§"/>
            </a:pPr>
            <a:r>
              <a:rPr lang="en-US" sz="2000" dirty="0">
                <a:solidFill>
                  <a:srgbClr val="000000"/>
                </a:solidFill>
                <a:sym typeface="Arial"/>
              </a:rPr>
              <a:t>Predictor variables: “credit score” and “years of credit history” </a:t>
            </a:r>
          </a:p>
          <a:p>
            <a:pPr marL="342900" indent="-342900">
              <a:buFont typeface="Wingdings" panose="05000000000000000000" pitchFamily="2" charset="2"/>
              <a:buChar char="§"/>
            </a:pPr>
            <a:r>
              <a:rPr lang="en-US" sz="2000" dirty="0">
                <a:solidFill>
                  <a:srgbClr val="000000"/>
                </a:solidFill>
                <a:sym typeface="Arial"/>
              </a:rPr>
              <a:t>Classification rule: </a:t>
            </a:r>
            <a:r>
              <a:rPr lang="en-US" sz="2000" dirty="0">
                <a:solidFill>
                  <a:schemeClr val="accent2"/>
                </a:solidFill>
                <a:sym typeface="Arial"/>
              </a:rPr>
              <a:t>Reject if credit score </a:t>
            </a:r>
            <a:r>
              <a:rPr lang="en-US" sz="2000" dirty="0">
                <a:solidFill>
                  <a:schemeClr val="accent2"/>
                </a:solidFill>
                <a:latin typeface="Calibri" panose="020F0502020204030204" pitchFamily="34" charset="0"/>
                <a:cs typeface="Calibri" panose="020F0502020204030204" pitchFamily="34" charset="0"/>
                <a:sym typeface="Arial"/>
              </a:rPr>
              <a:t>≤ 640</a:t>
            </a:r>
            <a:endParaRPr lang="en-US" sz="2000" dirty="0">
              <a:solidFill>
                <a:schemeClr val="accent2"/>
              </a:solidFill>
              <a:sym typeface="Arial"/>
            </a:endParaRPr>
          </a:p>
          <a:p>
            <a:pPr marL="342900" indent="-342900">
              <a:buFont typeface="Wingdings" panose="05000000000000000000" pitchFamily="2" charset="2"/>
              <a:buChar char="§"/>
            </a:pPr>
            <a:r>
              <a:rPr lang="en-US" sz="2000" dirty="0">
                <a:solidFill>
                  <a:srgbClr val="000000"/>
                </a:solidFill>
                <a:sym typeface="Arial"/>
              </a:rPr>
              <a:t>Large bubbles correspond to rejected applications.</a:t>
            </a:r>
            <a:endParaRPr lang="en-US" sz="2000" dirty="0"/>
          </a:p>
          <a:p>
            <a:pPr marL="566928" indent="-457200">
              <a:buFont typeface="Wingdings" panose="05000000000000000000" pitchFamily="2" charset="2"/>
              <a:buChar char="§"/>
              <a:defRPr/>
            </a:pPr>
            <a:endParaRPr lang="en-US" sz="2000" dirty="0">
              <a:solidFill>
                <a:schemeClr val="dk1"/>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11</a:t>
            </a:fld>
            <a:endParaRPr lang="en-US" altLang="en-US" sz="1800">
              <a:latin typeface="Arial Rounded MT Bold" panose="020F0704030504030204" pitchFamily="34" charset="0"/>
            </a:endParaRPr>
          </a:p>
        </p:txBody>
      </p:sp>
      <p:pic>
        <p:nvPicPr>
          <p:cNvPr id="7" name="Picture 6" descr="A scatterplot, titled, credit approval decision, plots years of credit history from 0 to 25 in increments of 25 versus credit score from 400 to 900 in increments of 100. A vertical line is plotted at x = 640. A set of large bubbles and small bubbles are plotted to the left and right of the vertical line, respectively. Most large bubbles are plotted to the left of the line, while all small bubbles are plotted to the right of the line. One large bubble lies to the right of the line at (760, 2). All values estimated.">
            <a:extLst>
              <a:ext uri="{FF2B5EF4-FFF2-40B4-BE49-F238E27FC236}">
                <a16:creationId xmlns:a16="http://schemas.microsoft.com/office/drawing/2014/main" id="{9D0BD4BB-3685-46CC-9F4D-5BD113381811}"/>
              </a:ext>
            </a:extLst>
          </p:cNvPr>
          <p:cNvPicPr>
            <a:picLocks noChangeAspect="1"/>
          </p:cNvPicPr>
          <p:nvPr/>
        </p:nvPicPr>
        <p:blipFill>
          <a:blip r:embed="rId3"/>
          <a:stretch>
            <a:fillRect/>
          </a:stretch>
        </p:blipFill>
        <p:spPr>
          <a:xfrm>
            <a:off x="2441488" y="2996952"/>
            <a:ext cx="5586650" cy="3403536"/>
          </a:xfrm>
          <a:prstGeom prst="rect">
            <a:avLst/>
          </a:prstGeom>
        </p:spPr>
      </p:pic>
      <p:sp>
        <p:nvSpPr>
          <p:cNvPr id="8" name="Content Placeholder 1"/>
          <p:cNvSpPr txBox="1">
            <a:spLocks/>
          </p:cNvSpPr>
          <p:nvPr/>
        </p:nvSpPr>
        <p:spPr>
          <a:xfrm>
            <a:off x="8428770" y="3705479"/>
            <a:ext cx="3744607" cy="1155862"/>
          </a:xfrm>
          <a:prstGeom prst="rect">
            <a:avLst/>
          </a:prstGeom>
        </p:spPr>
        <p:txBody>
          <a:bodyPr vert="horz" wrap="square" lIns="91440" tIns="45720" rIns="91440" bIns="45720" rtlCol="0" anchor="t">
            <a:normAutofit fontScale="92500" lnSpcReduction="10000"/>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rgbClr val="05345C"/>
                </a:solidFill>
                <a:latin typeface="Roboto" panose="02000000000000000000" pitchFamily="2" charset="0"/>
                <a:ea typeface="Roboto" panose="02000000000000000000" pitchFamily="2" charset="0"/>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1600" kern="1200">
                <a:solidFill>
                  <a:srgbClr val="05345C"/>
                </a:solidFill>
                <a:latin typeface="Roboto" panose="02000000000000000000" pitchFamily="2" charset="0"/>
                <a:ea typeface="Roboto" panose="02000000000000000000" pitchFamily="2" charset="0"/>
                <a:cs typeface="+mn-cs"/>
              </a:defRPr>
            </a:lvl2pPr>
            <a:lvl3pPr marL="1143000" indent="-228600" algn="l" defTabSz="914400" rtl="0" eaLnBrk="1" latinLnBrk="0" hangingPunct="1">
              <a:lnSpc>
                <a:spcPct val="100000"/>
              </a:lnSpc>
              <a:spcBef>
                <a:spcPts val="500"/>
              </a:spcBef>
              <a:buFont typeface="Arial" panose="020B0604020202020204" pitchFamily="34" charset="0"/>
              <a:buChar char="•"/>
              <a:defRPr sz="1600" kern="1200">
                <a:solidFill>
                  <a:srgbClr val="05345C"/>
                </a:solidFill>
                <a:latin typeface="Roboto" panose="02000000000000000000" pitchFamily="2" charset="0"/>
                <a:ea typeface="Roboto" panose="02000000000000000000" pitchFamily="2" charset="0"/>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rgbClr val="05345C"/>
                </a:solidFill>
                <a:latin typeface="Roboto" panose="02000000000000000000" pitchFamily="2" charset="0"/>
                <a:ea typeface="Roboto" panose="02000000000000000000" pitchFamily="2" charset="0"/>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rgbClr val="05345C"/>
                </a:solidFill>
                <a:latin typeface="Roboto" panose="02000000000000000000" pitchFamily="2" charset="0"/>
                <a:ea typeface="Roboto"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sz="2200" dirty="0"/>
              <a:t>Two applicants with credit </a:t>
            </a:r>
          </a:p>
          <a:p>
            <a:pPr>
              <a:lnSpc>
                <a:spcPct val="90000"/>
              </a:lnSpc>
            </a:pPr>
            <a:r>
              <a:rPr lang="en-US" sz="2200" dirty="0"/>
              <a:t>    scores exceeding 640 </a:t>
            </a:r>
          </a:p>
          <a:p>
            <a:pPr>
              <a:lnSpc>
                <a:spcPct val="90000"/>
              </a:lnSpc>
            </a:pPr>
            <a:r>
              <a:rPr lang="en-US" sz="2200" dirty="0"/>
              <a:t>    were rejected.</a:t>
            </a:r>
          </a:p>
          <a:p>
            <a:pPr>
              <a:lnSpc>
                <a:spcPct val="90000"/>
              </a:lnSpc>
            </a:pPr>
            <a:endParaRPr lang="en-US" sz="2400" dirty="0"/>
          </a:p>
          <a:p>
            <a:pPr>
              <a:lnSpc>
                <a:spcPct val="90000"/>
              </a:lnSpc>
            </a:pPr>
            <a:endParaRPr lang="en-US" sz="2400" dirty="0"/>
          </a:p>
          <a:p>
            <a:pPr>
              <a:lnSpc>
                <a:spcPct val="90000"/>
              </a:lnSpc>
            </a:pPr>
            <a:endParaRPr lang="en-US" sz="2400" dirty="0"/>
          </a:p>
          <a:p>
            <a:pPr>
              <a:lnSpc>
                <a:spcPct val="90000"/>
              </a:lnSpc>
            </a:pPr>
            <a:endParaRPr lang="en-US" sz="2400" dirty="0"/>
          </a:p>
        </p:txBody>
      </p:sp>
      <p:cxnSp>
        <p:nvCxnSpPr>
          <p:cNvPr id="3" name="Straight Arrow Connector 2"/>
          <p:cNvCxnSpPr/>
          <p:nvPr/>
        </p:nvCxnSpPr>
        <p:spPr>
          <a:xfrm flipH="1">
            <a:off x="6729984" y="4828032"/>
            <a:ext cx="1975104" cy="548640"/>
          </a:xfrm>
          <a:prstGeom prst="straightConnector1">
            <a:avLst/>
          </a:prstGeom>
          <a:ln w="28575">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6741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Measuring classification performance</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7859586" cy="2003489"/>
          </a:xfrm>
        </p:spPr>
        <p:txBody>
          <a:bodyPr numCol="1">
            <a:noAutofit/>
          </a:bodyPr>
          <a:lstStyle/>
          <a:p>
            <a:pPr marL="342900" indent="-342900">
              <a:buFont typeface="Wingdings" panose="05000000000000000000" pitchFamily="2" charset="2"/>
              <a:buChar char="§"/>
            </a:pPr>
            <a:r>
              <a:rPr lang="en-US" sz="2000" dirty="0">
                <a:solidFill>
                  <a:srgbClr val="000000"/>
                </a:solidFill>
                <a:ea typeface="Arial"/>
                <a:cs typeface="Arial"/>
                <a:sym typeface="Arial"/>
              </a:rPr>
              <a:t>Find the probability of making a misclassification error and summarize the results in a </a:t>
            </a:r>
            <a:r>
              <a:rPr lang="en-US" sz="2000" b="1" dirty="0">
                <a:solidFill>
                  <a:srgbClr val="000000"/>
                </a:solidFill>
                <a:ea typeface="Arial"/>
                <a:cs typeface="Arial"/>
                <a:sym typeface="Arial"/>
              </a:rPr>
              <a:t>classification matrix</a:t>
            </a:r>
            <a:r>
              <a:rPr lang="en-US" sz="2000" dirty="0">
                <a:solidFill>
                  <a:srgbClr val="000000"/>
                </a:solidFill>
                <a:ea typeface="Arial"/>
                <a:cs typeface="Arial"/>
                <a:sym typeface="Arial"/>
              </a:rPr>
              <a:t> </a:t>
            </a:r>
          </a:p>
          <a:p>
            <a:pPr marL="342900" indent="-342900">
              <a:buFont typeface="Wingdings" panose="05000000000000000000" pitchFamily="2" charset="2"/>
              <a:buChar char="§"/>
            </a:pPr>
            <a:r>
              <a:rPr lang="en-US" sz="2000" dirty="0">
                <a:solidFill>
                  <a:srgbClr val="000000"/>
                </a:solidFill>
                <a:ea typeface="Arial"/>
                <a:cs typeface="Arial"/>
                <a:sym typeface="Arial"/>
              </a:rPr>
              <a:t>The classification matrix basically shows the number of cases that were classified either correctly or incorrectly.</a:t>
            </a:r>
            <a:endParaRPr lang="en-US" sz="2000" dirty="0">
              <a:solidFill>
                <a:schemeClr val="dk1"/>
              </a:solidFill>
              <a:ea typeface="Arial"/>
              <a:cs typeface="Arial"/>
              <a:sym typeface="Arial"/>
            </a:endParaRPr>
          </a:p>
          <a:p>
            <a:pPr marL="566928" indent="-457200">
              <a:buFont typeface="Wingdings" panose="05000000000000000000" pitchFamily="2" charset="2"/>
              <a:buChar char="§"/>
              <a:defRPr/>
            </a:pPr>
            <a:endParaRPr lang="en-US" sz="2000" dirty="0">
              <a:solidFill>
                <a:schemeClr val="dk1"/>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12</a:t>
            </a:fld>
            <a:endParaRPr lang="en-US" altLang="en-US" sz="1800">
              <a:latin typeface="Arial Rounded MT Bold" panose="020F0704030504030204" pitchFamily="34" charset="0"/>
            </a:endParaRPr>
          </a:p>
        </p:txBody>
      </p:sp>
      <p:graphicFrame>
        <p:nvGraphicFramePr>
          <p:cNvPr id="7" name="Table 6">
            <a:extLst>
              <a:ext uri="{FF2B5EF4-FFF2-40B4-BE49-F238E27FC236}">
                <a16:creationId xmlns:a16="http://schemas.microsoft.com/office/drawing/2014/main" id="{5F09CDAB-CBBB-4838-90F8-B43654B5AE58}"/>
              </a:ext>
            </a:extLst>
          </p:cNvPr>
          <p:cNvGraphicFramePr>
            <a:graphicFrameLocks noGrp="1"/>
          </p:cNvGraphicFramePr>
          <p:nvPr/>
        </p:nvGraphicFramePr>
        <p:xfrm>
          <a:off x="2542080" y="3417664"/>
          <a:ext cx="7272807" cy="1656080"/>
        </p:xfrm>
        <a:graphic>
          <a:graphicData uri="http://schemas.openxmlformats.org/drawingml/2006/table">
            <a:tbl>
              <a:tblPr firstRow="1" bandRow="1">
                <a:tableStyleId>{5940675A-B579-460E-94D1-54222C63F5DA}</a:tableStyleId>
              </a:tblPr>
              <a:tblGrid>
                <a:gridCol w="2424269">
                  <a:extLst>
                    <a:ext uri="{9D8B030D-6E8A-4147-A177-3AD203B41FA5}">
                      <a16:colId xmlns:a16="http://schemas.microsoft.com/office/drawing/2014/main" val="3977903257"/>
                    </a:ext>
                  </a:extLst>
                </a:gridCol>
                <a:gridCol w="2424269">
                  <a:extLst>
                    <a:ext uri="{9D8B030D-6E8A-4147-A177-3AD203B41FA5}">
                      <a16:colId xmlns:a16="http://schemas.microsoft.com/office/drawing/2014/main" val="1386417760"/>
                    </a:ext>
                  </a:extLst>
                </a:gridCol>
                <a:gridCol w="2424269">
                  <a:extLst>
                    <a:ext uri="{9D8B030D-6E8A-4147-A177-3AD203B41FA5}">
                      <a16:colId xmlns:a16="http://schemas.microsoft.com/office/drawing/2014/main" val="913607621"/>
                    </a:ext>
                  </a:extLst>
                </a:gridCol>
              </a:tblGrid>
              <a:tr h="370840">
                <a:tc>
                  <a:txBody>
                    <a:bodyPr/>
                    <a:lstStyle/>
                    <a:p>
                      <a:r>
                        <a:rPr lang="en-US" sz="1400" dirty="0">
                          <a:solidFill>
                            <a:schemeClr val="tx1"/>
                          </a:solidFill>
                        </a:rPr>
                        <a:t>Actual</a:t>
                      </a:r>
                      <a:r>
                        <a:rPr lang="en-US" sz="1400" baseline="0" dirty="0">
                          <a:solidFill>
                            <a:schemeClr val="tx1"/>
                          </a:solidFill>
                        </a:rPr>
                        <a:t> Classification</a:t>
                      </a:r>
                      <a:endParaRPr lang="en-US" sz="1400" dirty="0">
                        <a:solidFill>
                          <a:schemeClr val="tx1"/>
                        </a:solidFill>
                      </a:endParaRPr>
                    </a:p>
                  </a:txBody>
                  <a:tcPr/>
                </a:tc>
                <a:tc>
                  <a:txBody>
                    <a:bodyPr/>
                    <a:lstStyle/>
                    <a:p>
                      <a:r>
                        <a:rPr lang="en-US" dirty="0"/>
                        <a:t>Predicted classification: Decision=1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Predicted classification: Decision=0</a:t>
                      </a:r>
                    </a:p>
                    <a:p>
                      <a:endParaRPr lang="en-US" dirty="0"/>
                    </a:p>
                  </a:txBody>
                  <a:tcPr/>
                </a:tc>
                <a:extLst>
                  <a:ext uri="{0D108BD9-81ED-4DB2-BD59-A6C34878D82A}">
                    <a16:rowId xmlns:a16="http://schemas.microsoft.com/office/drawing/2014/main" val="3109262492"/>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Decision=1</a:t>
                      </a:r>
                    </a:p>
                  </a:txBody>
                  <a:tcPr/>
                </a:tc>
                <a:tc>
                  <a:txBody>
                    <a:bodyPr/>
                    <a:lstStyle/>
                    <a:p>
                      <a:r>
                        <a:rPr lang="en-US" dirty="0"/>
                        <a:t>23</a:t>
                      </a:r>
                    </a:p>
                  </a:txBody>
                  <a:tcPr/>
                </a:tc>
                <a:tc>
                  <a:txBody>
                    <a:bodyPr/>
                    <a:lstStyle/>
                    <a:p>
                      <a:r>
                        <a:rPr lang="en-US" dirty="0"/>
                        <a:t>2</a:t>
                      </a:r>
                    </a:p>
                  </a:txBody>
                  <a:tcPr/>
                </a:tc>
                <a:extLst>
                  <a:ext uri="{0D108BD9-81ED-4DB2-BD59-A6C34878D82A}">
                    <a16:rowId xmlns:a16="http://schemas.microsoft.com/office/drawing/2014/main" val="1624954769"/>
                  </a:ext>
                </a:extLst>
              </a:tr>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t>Decision=0</a:t>
                      </a:r>
                    </a:p>
                  </a:txBody>
                  <a:tcPr/>
                </a:tc>
                <a:tc>
                  <a:txBody>
                    <a:bodyPr/>
                    <a:lstStyle/>
                    <a:p>
                      <a:r>
                        <a:rPr lang="en-US" dirty="0"/>
                        <a:t>0</a:t>
                      </a:r>
                    </a:p>
                  </a:txBody>
                  <a:tcPr/>
                </a:tc>
                <a:tc>
                  <a:txBody>
                    <a:bodyPr/>
                    <a:lstStyle/>
                    <a:p>
                      <a:r>
                        <a:rPr lang="en-US" dirty="0"/>
                        <a:t>25</a:t>
                      </a:r>
                    </a:p>
                  </a:txBody>
                  <a:tcPr/>
                </a:tc>
                <a:extLst>
                  <a:ext uri="{0D108BD9-81ED-4DB2-BD59-A6C34878D82A}">
                    <a16:rowId xmlns:a16="http://schemas.microsoft.com/office/drawing/2014/main" val="1103428046"/>
                  </a:ext>
                </a:extLst>
              </a:tr>
            </a:tbl>
          </a:graphicData>
        </a:graphic>
      </p:graphicFrame>
      <p:sp>
        <p:nvSpPr>
          <p:cNvPr id="8" name="Text Placeholder 4">
            <a:extLst>
              <a:ext uri="{FF2B5EF4-FFF2-40B4-BE49-F238E27FC236}">
                <a16:creationId xmlns:a16="http://schemas.microsoft.com/office/drawing/2014/main" id="{7E92AF95-8580-470D-8A9E-DF87F78A4BE4}"/>
              </a:ext>
            </a:extLst>
          </p:cNvPr>
          <p:cNvSpPr txBox="1">
            <a:spLocks/>
          </p:cNvSpPr>
          <p:nvPr/>
        </p:nvSpPr>
        <p:spPr>
          <a:xfrm>
            <a:off x="1015513" y="5539139"/>
            <a:ext cx="4369151" cy="336505"/>
          </a:xfrm>
          <a:prstGeom prst="rect">
            <a:avLst/>
          </a:prstGeom>
        </p:spPr>
        <p:txBody>
          <a:bodyPr anchor="b"/>
          <a:lstStyle>
            <a:lvl1pPr marL="342900" indent="-342900" algn="l" rtl="0" eaLnBrk="0" fontAlgn="base" hangingPunct="0">
              <a:spcBef>
                <a:spcPct val="20000"/>
              </a:spcBef>
              <a:spcAft>
                <a:spcPct val="0"/>
              </a:spcAft>
              <a:buClr>
                <a:schemeClr val="accent2"/>
              </a:buClr>
              <a:buFont typeface="Wingdings" panose="05000000000000000000" pitchFamily="2" charset="2"/>
              <a:buChar char="Ø"/>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2"/>
              </a:buClr>
              <a:buChar char="•"/>
              <a:defRPr sz="2400">
                <a:solidFill>
                  <a:schemeClr val="tx1"/>
                </a:solidFill>
                <a:latin typeface="+mn-lt"/>
              </a:defRPr>
            </a:lvl2pPr>
            <a:lvl3pPr marL="1143000" indent="-228600" algn="l" rtl="0" eaLnBrk="0" fontAlgn="base" hangingPunct="0">
              <a:spcBef>
                <a:spcPct val="20000"/>
              </a:spcBef>
              <a:spcAft>
                <a:spcPct val="0"/>
              </a:spcAft>
              <a:buClr>
                <a:schemeClr val="accent2"/>
              </a:buClr>
              <a:buFont typeface="Wingdings" panose="05000000000000000000" pitchFamily="2" charset="2"/>
              <a:buChar char="§"/>
              <a:defRPr sz="2400">
                <a:solidFill>
                  <a:schemeClr val="tx1"/>
                </a:solidFill>
                <a:latin typeface="+mn-lt"/>
              </a:defRPr>
            </a:lvl3pPr>
            <a:lvl4pPr marL="1600200" indent="-228600" algn="l" rtl="0" eaLnBrk="0" fontAlgn="base" hangingPunct="0">
              <a:spcBef>
                <a:spcPct val="20000"/>
              </a:spcBef>
              <a:spcAft>
                <a:spcPct val="0"/>
              </a:spcAft>
              <a:buClr>
                <a:schemeClr val="accent2"/>
              </a:buClr>
              <a:buChar char="o"/>
              <a:defRPr sz="2000">
                <a:solidFill>
                  <a:schemeClr val="tx1"/>
                </a:solidFill>
                <a:latin typeface="+mn-lt"/>
              </a:defRPr>
            </a:lvl4pPr>
            <a:lvl5pPr marL="2057400" indent="-228600" algn="l" rtl="0" eaLnBrk="0" fontAlgn="base" hangingPunct="0">
              <a:spcBef>
                <a:spcPct val="20000"/>
              </a:spcBef>
              <a:spcAft>
                <a:spcPct val="0"/>
              </a:spcAft>
              <a:buClr>
                <a:schemeClr val="accent2"/>
              </a:buClr>
              <a:buChar char="»"/>
              <a:defRPr sz="2000">
                <a:solidFill>
                  <a:schemeClr val="tx1"/>
                </a:solidFill>
                <a:latin typeface="+mn-lt"/>
              </a:defRPr>
            </a:lvl5pPr>
            <a:lvl6pPr marL="2514600" indent="-228600" algn="l" rtl="0" eaLnBrk="1" fontAlgn="base" hangingPunct="1">
              <a:spcBef>
                <a:spcPct val="20000"/>
              </a:spcBef>
              <a:spcAft>
                <a:spcPct val="0"/>
              </a:spcAft>
              <a:buClr>
                <a:schemeClr val="accent2"/>
              </a:buClr>
              <a:buChar char="»"/>
              <a:defRPr sz="2000">
                <a:solidFill>
                  <a:schemeClr val="tx1"/>
                </a:solidFill>
                <a:latin typeface="+mn-lt"/>
              </a:defRPr>
            </a:lvl6pPr>
            <a:lvl7pPr marL="2971800" indent="-228600" algn="l" rtl="0" eaLnBrk="1" fontAlgn="base" hangingPunct="1">
              <a:spcBef>
                <a:spcPct val="20000"/>
              </a:spcBef>
              <a:spcAft>
                <a:spcPct val="0"/>
              </a:spcAft>
              <a:buClr>
                <a:schemeClr val="accent2"/>
              </a:buClr>
              <a:buChar char="»"/>
              <a:defRPr sz="2000">
                <a:solidFill>
                  <a:schemeClr val="tx1"/>
                </a:solidFill>
                <a:latin typeface="+mn-lt"/>
              </a:defRPr>
            </a:lvl7pPr>
            <a:lvl8pPr marL="3429000" indent="-228600" algn="l" rtl="0" eaLnBrk="1" fontAlgn="base" hangingPunct="1">
              <a:spcBef>
                <a:spcPct val="20000"/>
              </a:spcBef>
              <a:spcAft>
                <a:spcPct val="0"/>
              </a:spcAft>
              <a:buClr>
                <a:schemeClr val="accent2"/>
              </a:buClr>
              <a:buChar char="»"/>
              <a:defRPr sz="2000">
                <a:solidFill>
                  <a:schemeClr val="tx1"/>
                </a:solidFill>
                <a:latin typeface="+mn-lt"/>
              </a:defRPr>
            </a:lvl8pPr>
            <a:lvl9pPr marL="3886200" indent="-228600" algn="l" rtl="0" eaLnBrk="1" fontAlgn="base" hangingPunct="1">
              <a:spcBef>
                <a:spcPct val="20000"/>
              </a:spcBef>
              <a:spcAft>
                <a:spcPct val="0"/>
              </a:spcAft>
              <a:buClr>
                <a:schemeClr val="accent2"/>
              </a:buClr>
              <a:buChar char="»"/>
              <a:defRPr sz="2000">
                <a:solidFill>
                  <a:schemeClr val="tx1"/>
                </a:solidFill>
                <a:latin typeface="+mn-lt"/>
              </a:defRPr>
            </a:lvl9pPr>
          </a:lstStyle>
          <a:p>
            <a:pPr>
              <a:buSzPct val="100000"/>
              <a:buFont typeface="Wingdings" panose="05000000000000000000" pitchFamily="2" charset="2"/>
              <a:buChar char="§"/>
            </a:pPr>
            <a:r>
              <a:rPr lang="en-US" sz="2000" kern="0" dirty="0">
                <a:solidFill>
                  <a:srgbClr val="000000"/>
                </a:solidFill>
              </a:rPr>
              <a:t>Probability of a misclassification =</a:t>
            </a:r>
          </a:p>
        </p:txBody>
      </p:sp>
      <p:graphicFrame>
        <p:nvGraphicFramePr>
          <p:cNvPr id="9" name="Object 8" descr="2 fiftieths = 0.04.">
            <a:extLst>
              <a:ext uri="{FF2B5EF4-FFF2-40B4-BE49-F238E27FC236}">
                <a16:creationId xmlns:a16="http://schemas.microsoft.com/office/drawing/2014/main" id="{412F762A-98FF-4460-AF97-4C8FC5B5788E}"/>
              </a:ext>
            </a:extLst>
          </p:cNvPr>
          <p:cNvGraphicFramePr>
            <a:graphicFrameLocks noChangeAspect="1"/>
          </p:cNvGraphicFramePr>
          <p:nvPr/>
        </p:nvGraphicFramePr>
        <p:xfrm>
          <a:off x="5073012" y="5394203"/>
          <a:ext cx="1124941" cy="697465"/>
        </p:xfrm>
        <a:graphic>
          <a:graphicData uri="http://schemas.openxmlformats.org/presentationml/2006/ole">
            <mc:AlternateContent xmlns:mc="http://schemas.openxmlformats.org/markup-compatibility/2006">
              <mc:Choice xmlns:v="urn:schemas-microsoft-com:vml" Requires="v">
                <p:oleObj name="Equation" r:id="rId3" imgW="634680" imgH="393480" progId="Equation.DSMT4">
                  <p:embed/>
                </p:oleObj>
              </mc:Choice>
              <mc:Fallback>
                <p:oleObj name="Equation" r:id="rId3" imgW="634680" imgH="393480" progId="Equation.DSMT4">
                  <p:embed/>
                  <p:pic>
                    <p:nvPicPr>
                      <p:cNvPr id="9" name="Object 8" descr="2 fiftieths = 0.04.">
                        <a:extLst>
                          <a:ext uri="{FF2B5EF4-FFF2-40B4-BE49-F238E27FC236}">
                            <a16:creationId xmlns:a16="http://schemas.microsoft.com/office/drawing/2014/main" id="{412F762A-98FF-4460-AF97-4C8FC5B5788E}"/>
                          </a:ext>
                        </a:extLst>
                      </p:cNvPr>
                      <p:cNvPicPr/>
                      <p:nvPr/>
                    </p:nvPicPr>
                    <p:blipFill>
                      <a:blip r:embed="rId4"/>
                      <a:stretch>
                        <a:fillRect/>
                      </a:stretch>
                    </p:blipFill>
                    <p:spPr>
                      <a:xfrm>
                        <a:off x="5073012" y="5394203"/>
                        <a:ext cx="1124941" cy="697465"/>
                      </a:xfrm>
                      <a:prstGeom prst="rect">
                        <a:avLst/>
                      </a:prstGeom>
                    </p:spPr>
                  </p:pic>
                </p:oleObj>
              </mc:Fallback>
            </mc:AlternateContent>
          </a:graphicData>
        </a:graphic>
      </p:graphicFrame>
    </p:spTree>
    <p:extLst>
      <p:ext uri="{BB962C8B-B14F-4D97-AF65-F5344CB8AC3E}">
        <p14:creationId xmlns:p14="http://schemas.microsoft.com/office/powerpoint/2010/main" val="373732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K-Nearest Neighbors (k-NN)</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10684292" cy="4808538"/>
          </a:xfrm>
        </p:spPr>
        <p:txBody>
          <a:bodyPr numCol="1">
            <a:noAutofit/>
          </a:bodyPr>
          <a:lstStyle/>
          <a:p>
            <a:pPr marL="342900" indent="-342900">
              <a:buFont typeface="Wingdings" panose="05000000000000000000" pitchFamily="2" charset="2"/>
              <a:buChar char="§"/>
            </a:pPr>
            <a:r>
              <a:rPr lang="en-US" sz="2000" b="1" dirty="0">
                <a:solidFill>
                  <a:srgbClr val="000000"/>
                </a:solidFill>
              </a:rPr>
              <a:t>k-NN</a:t>
            </a:r>
            <a:r>
              <a:rPr lang="en-US" sz="2000" dirty="0">
                <a:solidFill>
                  <a:srgbClr val="000000"/>
                </a:solidFill>
              </a:rPr>
              <a:t> attempts to find records in a database that are similar to one we wish to classify.  Similarity is based on the “closeness” of a record to numerical predictors in the other records, using normalized </a:t>
            </a:r>
            <a:r>
              <a:rPr lang="en-US" sz="2000" b="1" dirty="0">
                <a:solidFill>
                  <a:schemeClr val="accent2"/>
                </a:solidFill>
              </a:rPr>
              <a:t>Euclidean distances</a:t>
            </a:r>
            <a:r>
              <a:rPr lang="en-US" sz="2000" dirty="0">
                <a:solidFill>
                  <a:srgbClr val="000000"/>
                </a:solidFill>
              </a:rPr>
              <a:t>.</a:t>
            </a:r>
          </a:p>
          <a:p>
            <a:endParaRPr lang="en-US" sz="800" dirty="0">
              <a:solidFill>
                <a:srgbClr val="000000"/>
              </a:solidFill>
            </a:endParaRPr>
          </a:p>
          <a:p>
            <a:pPr marL="884238" indent="-342900">
              <a:buFont typeface="Arial" panose="020B0604020202020204" pitchFamily="34" charset="0"/>
              <a:buChar char="•"/>
            </a:pPr>
            <a:r>
              <a:rPr lang="en-US" sz="2000" dirty="0">
                <a:solidFill>
                  <a:srgbClr val="000000"/>
                </a:solidFill>
                <a:sym typeface="Arial"/>
              </a:rPr>
              <a:t>If k = 1, then the 1-NN rule classifies a record in the same category as its nearest neighbor.</a:t>
            </a:r>
          </a:p>
          <a:p>
            <a:pPr marL="884238" indent="-342900">
              <a:buFont typeface="Arial" panose="020B0604020202020204" pitchFamily="34" charset="0"/>
              <a:buChar char="•"/>
            </a:pPr>
            <a:r>
              <a:rPr lang="en-US" sz="2000" dirty="0">
                <a:solidFill>
                  <a:srgbClr val="000000"/>
                </a:solidFill>
                <a:sym typeface="Arial"/>
              </a:rPr>
              <a:t>k-NN rule finds the k-Nearest Neighbors to each record we want to classify and assigns the classification as the classification of majority of the k nearest neighbors.</a:t>
            </a:r>
          </a:p>
          <a:p>
            <a:pPr marL="884238" indent="-342900">
              <a:buFont typeface="Arial" panose="020B0604020202020204" pitchFamily="34" charset="0"/>
              <a:buChar char="•"/>
            </a:pPr>
            <a:endParaRPr lang="en-US" sz="800" dirty="0">
              <a:solidFill>
                <a:srgbClr val="000000"/>
              </a:solidFill>
              <a:sym typeface="Arial"/>
            </a:endParaRPr>
          </a:p>
          <a:p>
            <a:pPr marL="365125" indent="-365125">
              <a:buFont typeface="Wingdings" panose="05000000000000000000" pitchFamily="2" charset="2"/>
              <a:buChar char="§"/>
            </a:pPr>
            <a:r>
              <a:rPr lang="en-US" sz="2000" dirty="0">
                <a:solidFill>
                  <a:srgbClr val="000000"/>
                </a:solidFill>
                <a:sym typeface="Arial"/>
              </a:rPr>
              <a:t>The choice of k is somewhat arbitrary. </a:t>
            </a:r>
          </a:p>
          <a:p>
            <a:pPr marL="1050925" lvl="1" indent="-365125"/>
            <a:r>
              <a:rPr lang="en-US" sz="1800" dirty="0">
                <a:solidFill>
                  <a:srgbClr val="000000"/>
                </a:solidFill>
                <a:sym typeface="Arial"/>
              </a:rPr>
              <a:t>Typically, values between 1 and 20 are used, depending on the size of the dataset</a:t>
            </a:r>
          </a:p>
          <a:p>
            <a:pPr marL="1050925" lvl="1" indent="-365125"/>
            <a:r>
              <a:rPr lang="en-US" sz="1800" dirty="0">
                <a:solidFill>
                  <a:srgbClr val="000000"/>
                </a:solidFill>
                <a:sym typeface="Arial"/>
              </a:rPr>
              <a:t>and odd numbers are often used to avoid ties in computing the majority classification of the nearest neighbors.</a:t>
            </a:r>
          </a:p>
          <a:p>
            <a:pPr marL="884238" indent="-342900">
              <a:buFont typeface="Wingdings" panose="05000000000000000000" pitchFamily="2" charset="2"/>
              <a:buChar char="§"/>
            </a:pPr>
            <a:endParaRPr lang="en-US" sz="2000" dirty="0"/>
          </a:p>
          <a:p>
            <a:pPr marL="109728">
              <a:defRPr/>
            </a:pPr>
            <a:endParaRPr lang="en-GB" sz="24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13</a:t>
            </a:fld>
            <a:endParaRPr lang="en-US" altLang="en-US" sz="1800">
              <a:latin typeface="Arial Rounded MT Bold" panose="020F0704030504030204" pitchFamily="34" charset="0"/>
            </a:endParaRPr>
          </a:p>
        </p:txBody>
      </p:sp>
    </p:spTree>
    <p:extLst>
      <p:ext uri="{BB962C8B-B14F-4D97-AF65-F5344CB8AC3E}">
        <p14:creationId xmlns:p14="http://schemas.microsoft.com/office/powerpoint/2010/main" val="1465515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376051"/>
            <a:ext cx="10824025" cy="1019811"/>
          </a:xfrm>
        </p:spPr>
        <p:txBody>
          <a:bodyPr anchor="ctr">
            <a:noAutofit/>
          </a:bodyPr>
          <a:lstStyle/>
          <a:p>
            <a:r>
              <a:rPr lang="en-US" dirty="0"/>
              <a:t>k-NN classification example</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461008" y="1281139"/>
            <a:ext cx="10567547" cy="1747457"/>
          </a:xfrm>
        </p:spPr>
        <p:txBody>
          <a:bodyPr numCol="1">
            <a:noAutofit/>
          </a:bodyPr>
          <a:lstStyle/>
          <a:p>
            <a:pPr marL="342900" indent="-342900">
              <a:buFont typeface="Wingdings" panose="05000000000000000000" pitchFamily="2" charset="2"/>
              <a:buChar char="§"/>
            </a:pPr>
            <a:r>
              <a:rPr lang="en-US" sz="2000" dirty="0"/>
              <a:t>Credit Approval Decisions Classification Data</a:t>
            </a:r>
          </a:p>
          <a:p>
            <a:pPr marL="974725" indent="-342900">
              <a:buFont typeface="Arial" panose="020B0604020202020204" pitchFamily="34" charset="0"/>
              <a:buChar char="•"/>
            </a:pPr>
            <a:r>
              <a:rPr lang="en-US" sz="2000" dirty="0"/>
              <a:t>Consider the first new record, 51. If </a:t>
            </a:r>
            <a:r>
              <a:rPr lang="en-US" sz="2000" i="1" dirty="0"/>
              <a:t>k</a:t>
            </a:r>
            <a:r>
              <a:rPr lang="en-US" sz="2000" dirty="0"/>
              <a:t> = 1, the record having the minimum distance from record 51 is record 27. Since the credit decision was to approve, we would classify record 51 as an approval</a:t>
            </a:r>
          </a:p>
          <a:p>
            <a:pPr marL="974725" indent="-342900">
              <a:buFont typeface="Arial" panose="020B0604020202020204" pitchFamily="34" charset="0"/>
              <a:buChar char="•"/>
            </a:pPr>
            <a:r>
              <a:rPr lang="en-US" sz="2000" dirty="0"/>
              <a:t>If k =5, we need to look at the 5 nearest records. These are 27, 7, 46, 3 and 17. For the majority of these (4 out of 5), the credit decision was to approve. Therefore, we would classify record 51 as an approval. </a:t>
            </a:r>
          </a:p>
          <a:p>
            <a:pPr marL="974725" indent="-342900">
              <a:buFont typeface="Arial" panose="020B0604020202020204" pitchFamily="34" charset="0"/>
              <a:buChar char="•"/>
            </a:pPr>
            <a:r>
              <a:rPr lang="en-US" sz="2000" dirty="0"/>
              <a:t>In Excel, to find the k</a:t>
            </a:r>
            <a:r>
              <a:rPr lang="en-US" sz="2000" baseline="30000" dirty="0"/>
              <a:t>th</a:t>
            </a:r>
            <a:r>
              <a:rPr lang="en-US" sz="2000" dirty="0"/>
              <a:t> minimum </a:t>
            </a:r>
            <a:r>
              <a:rPr lang="en-US" sz="2000" u="sng" dirty="0"/>
              <a:t>distance</a:t>
            </a:r>
            <a:r>
              <a:rPr lang="en-US" sz="2000" dirty="0"/>
              <a:t>, use the formula </a:t>
            </a:r>
            <a:r>
              <a:rPr lang="en-US" sz="2000" b="1" dirty="0"/>
              <a:t>=SMALL(array, k). </a:t>
            </a:r>
          </a:p>
          <a:p>
            <a:pPr marL="974725" indent="-342900">
              <a:buFont typeface="Arial" panose="020B0604020202020204" pitchFamily="34" charset="0"/>
              <a:buChar char="•"/>
            </a:pPr>
            <a:r>
              <a:rPr lang="en-US" sz="2000" dirty="0"/>
              <a:t>To find the associated </a:t>
            </a:r>
            <a:r>
              <a:rPr lang="en-US" sz="2000" u="sng" dirty="0"/>
              <a:t>record</a:t>
            </a:r>
            <a:r>
              <a:rPr lang="en-US" sz="2000" dirty="0"/>
              <a:t>, use the </a:t>
            </a:r>
            <a:r>
              <a:rPr lang="en-US" sz="2000" b="1" dirty="0"/>
              <a:t>MATCH</a:t>
            </a:r>
            <a:r>
              <a:rPr lang="en-US" sz="2000" dirty="0"/>
              <a:t> function.</a:t>
            </a:r>
          </a:p>
          <a:p>
            <a:pPr marL="631825"/>
            <a:endParaRPr lang="en-US" sz="2000" dirty="0"/>
          </a:p>
          <a:p>
            <a:pPr marL="884238" indent="-342900">
              <a:buFont typeface="Wingdings" panose="05000000000000000000" pitchFamily="2" charset="2"/>
              <a:buChar char="§"/>
            </a:pPr>
            <a:endParaRPr lang="en-US" sz="2000" dirty="0"/>
          </a:p>
          <a:p>
            <a:pPr marL="109728">
              <a:defRPr/>
            </a:pPr>
            <a:endParaRPr lang="en-GB" sz="24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14</a:t>
            </a:fld>
            <a:endParaRPr lang="en-US" altLang="en-US" sz="1800">
              <a:latin typeface="Arial Rounded MT Bold" panose="020F0704030504030204" pitchFamily="34" charset="0"/>
            </a:endParaRPr>
          </a:p>
        </p:txBody>
      </p:sp>
      <p:graphicFrame>
        <p:nvGraphicFramePr>
          <p:cNvPr id="3" name="Table 2"/>
          <p:cNvGraphicFramePr>
            <a:graphicFrameLocks noGrp="1"/>
          </p:cNvGraphicFramePr>
          <p:nvPr/>
        </p:nvGraphicFramePr>
        <p:xfrm>
          <a:off x="3506637" y="4468495"/>
          <a:ext cx="5981700" cy="2030730"/>
        </p:xfrm>
        <a:graphic>
          <a:graphicData uri="http://schemas.openxmlformats.org/drawingml/2006/table">
            <a:tbl>
              <a:tblPr/>
              <a:tblGrid>
                <a:gridCol w="1512067">
                  <a:extLst>
                    <a:ext uri="{9D8B030D-6E8A-4147-A177-3AD203B41FA5}">
                      <a16:colId xmlns:a16="http://schemas.microsoft.com/office/drawing/2014/main" val="568770024"/>
                    </a:ext>
                  </a:extLst>
                </a:gridCol>
                <a:gridCol w="289275">
                  <a:extLst>
                    <a:ext uri="{9D8B030D-6E8A-4147-A177-3AD203B41FA5}">
                      <a16:colId xmlns:a16="http://schemas.microsoft.com/office/drawing/2014/main" val="2420609573"/>
                    </a:ext>
                  </a:extLst>
                </a:gridCol>
                <a:gridCol w="699750">
                  <a:extLst>
                    <a:ext uri="{9D8B030D-6E8A-4147-A177-3AD203B41FA5}">
                      <a16:colId xmlns:a16="http://schemas.microsoft.com/office/drawing/2014/main" val="2966507898"/>
                    </a:ext>
                  </a:extLst>
                </a:gridCol>
                <a:gridCol w="1740304">
                  <a:extLst>
                    <a:ext uri="{9D8B030D-6E8A-4147-A177-3AD203B41FA5}">
                      <a16:colId xmlns:a16="http://schemas.microsoft.com/office/drawing/2014/main" val="313260191"/>
                    </a:ext>
                  </a:extLst>
                </a:gridCol>
                <a:gridCol w="1740304">
                  <a:extLst>
                    <a:ext uri="{9D8B030D-6E8A-4147-A177-3AD203B41FA5}">
                      <a16:colId xmlns:a16="http://schemas.microsoft.com/office/drawing/2014/main" val="2206743098"/>
                    </a:ext>
                  </a:extLst>
                </a:gridCol>
              </a:tblGrid>
              <a:tr h="190500">
                <a:tc gridSpan="2">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hMerge="1">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endParaRPr lang="en-GB"/>
                    </a:p>
                  </a:txBody>
                  <a:tcPr marL="9525" marR="9525" marT="9525" marB="0" anchor="b">
                    <a:lnL>
                      <a:noFill/>
                    </a:lnL>
                    <a:lnR>
                      <a:noFill/>
                    </a:lnR>
                    <a:lnT>
                      <a:noFill/>
                    </a:lnT>
                    <a:lnB>
                      <a:noFill/>
                    </a:lnB>
                  </a:tcPr>
                </a:tc>
                <a:tc>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4113218668"/>
                  </a:ext>
                </a:extLst>
              </a:tr>
              <a:tr h="200025">
                <a:tc gridSpan="4">
                  <a:txBody>
                    <a:bodyPr/>
                    <a:lstStyle/>
                    <a:p>
                      <a:pPr algn="l" fontAlgn="b"/>
                      <a:r>
                        <a:rPr lang="en-US" sz="1200" b="1" i="0" u="none" strike="noStrike">
                          <a:solidFill>
                            <a:srgbClr val="000000"/>
                          </a:solidFill>
                          <a:effectLst/>
                          <a:latin typeface="Arial" panose="020B0604020202020204" pitchFamily="34" charset="0"/>
                        </a:rPr>
                        <a:t>Nearest Neighbors for classifying record 51</a:t>
                      </a:r>
                    </a:p>
                  </a:txBody>
                  <a:tcPr marL="9525" marR="9525" marT="9525" marB="0" anchor="b">
                    <a:lnL>
                      <a:noFill/>
                    </a:lnL>
                    <a:lnR>
                      <a:noFill/>
                    </a:lnR>
                    <a:lnT>
                      <a:noFill/>
                    </a:lnT>
                    <a:lnB>
                      <a:noFill/>
                    </a:lnB>
                  </a:tcPr>
                </a:tc>
                <a:tc hMerge="1">
                  <a:txBody>
                    <a:bodyPr/>
                    <a:lstStyle/>
                    <a:p>
                      <a:endParaRPr lang="en-GB"/>
                    </a:p>
                  </a:txBody>
                  <a:tcPr/>
                </a:tc>
                <a:tc hMerge="1">
                  <a:txBody>
                    <a:bodyPr/>
                    <a:lstStyle/>
                    <a:p>
                      <a:endParaRPr lang="en-GB"/>
                    </a:p>
                  </a:txBody>
                  <a:tcPr/>
                </a:tc>
                <a:tc hMerge="1">
                  <a:txBody>
                    <a:bodyPr/>
                    <a:lstStyle/>
                    <a:p>
                      <a:endParaRPr lang="en-GB"/>
                    </a:p>
                  </a:txBody>
                  <a:tcPr/>
                </a:tc>
                <a:tc>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69173204"/>
                  </a:ext>
                </a:extLst>
              </a:tr>
              <a:tr h="190500">
                <a:tc>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gridSpan="2">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hMerge="1">
                  <a:txBody>
                    <a:bodyPr/>
                    <a:lstStyle/>
                    <a:p>
                      <a:endParaRPr lang="en-GB"/>
                    </a:p>
                  </a:txBody>
                  <a:tcPr/>
                </a:tc>
                <a:tc>
                  <a:txBody>
                    <a:bodyPr/>
                    <a:lstStyle/>
                    <a:p>
                      <a:pPr algn="l" fontAlgn="b"/>
                      <a:endParaRPr lang="en-GB" sz="1200" b="0" i="0" u="none" strike="noStrike" dirty="0">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3022782345"/>
                  </a:ext>
                </a:extLst>
              </a:tr>
              <a:tr h="200025">
                <a:tc>
                  <a:txBody>
                    <a:bodyPr/>
                    <a:lstStyle/>
                    <a:p>
                      <a:pPr algn="ctr" fontAlgn="b"/>
                      <a:r>
                        <a:rPr lang="en-GB" sz="1200" b="1" i="0" u="none" strike="noStrike">
                          <a:solidFill>
                            <a:srgbClr val="000000"/>
                          </a:solidFill>
                          <a:effectLst/>
                          <a:latin typeface="Arial" panose="020B0604020202020204" pitchFamily="34" charset="0"/>
                        </a:rPr>
                        <a:t>k</a:t>
                      </a:r>
                    </a:p>
                  </a:txBody>
                  <a:tcPr marL="9525" marR="9525" marT="9525" marB="0" anchor="b">
                    <a:lnL>
                      <a:noFill/>
                    </a:lnL>
                    <a:lnR>
                      <a:noFill/>
                    </a:lnR>
                    <a:lnT>
                      <a:noFill/>
                    </a:lnT>
                    <a:lnB>
                      <a:noFill/>
                    </a:lnB>
                  </a:tcPr>
                </a:tc>
                <a:tc gridSpan="2">
                  <a:txBody>
                    <a:bodyPr/>
                    <a:lstStyle/>
                    <a:p>
                      <a:pPr algn="ctr" fontAlgn="b"/>
                      <a:r>
                        <a:rPr lang="en-GB" sz="1200" b="1" i="0" u="none" strike="noStrike">
                          <a:solidFill>
                            <a:srgbClr val="000000"/>
                          </a:solidFill>
                          <a:effectLst/>
                          <a:latin typeface="Arial" panose="020B0604020202020204" pitchFamily="34" charset="0"/>
                        </a:rPr>
                        <a:t>Distance</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1" i="0" u="none" strike="noStrike">
                          <a:solidFill>
                            <a:srgbClr val="000000"/>
                          </a:solidFill>
                          <a:effectLst/>
                          <a:latin typeface="Arial" panose="020B0604020202020204" pitchFamily="34" charset="0"/>
                        </a:rPr>
                        <a:t>Record</a:t>
                      </a:r>
                    </a:p>
                  </a:txBody>
                  <a:tcPr marL="9525" marR="9525" marT="9525" marB="0" anchor="b">
                    <a:lnL>
                      <a:noFill/>
                    </a:lnL>
                    <a:lnR>
                      <a:noFill/>
                    </a:lnR>
                    <a:lnT>
                      <a:noFill/>
                    </a:lnT>
                    <a:lnB>
                      <a:noFill/>
                    </a:lnB>
                  </a:tcPr>
                </a:tc>
                <a:tc>
                  <a:txBody>
                    <a:bodyPr/>
                    <a:lstStyle/>
                    <a:p>
                      <a:pPr algn="ctr" fontAlgn="b"/>
                      <a:r>
                        <a:rPr lang="en-GB" sz="1200" b="1" i="0" u="none" strike="noStrike">
                          <a:solidFill>
                            <a:srgbClr val="000000"/>
                          </a:solidFill>
                          <a:effectLst/>
                          <a:latin typeface="Arial" panose="020B0604020202020204" pitchFamily="34" charset="0"/>
                        </a:rPr>
                        <a:t>Decision</a:t>
                      </a:r>
                    </a:p>
                  </a:txBody>
                  <a:tcPr marL="9525" marR="9525" marT="9525" marB="0" anchor="b">
                    <a:lnL>
                      <a:noFill/>
                    </a:lnL>
                    <a:lnR>
                      <a:noFill/>
                    </a:lnR>
                    <a:lnT>
                      <a:noFill/>
                    </a:lnT>
                    <a:lnB>
                      <a:noFill/>
                    </a:lnB>
                  </a:tcPr>
                </a:tc>
                <a:extLst>
                  <a:ext uri="{0D108BD9-81ED-4DB2-BD59-A6C34878D82A}">
                    <a16:rowId xmlns:a16="http://schemas.microsoft.com/office/drawing/2014/main" val="4268377553"/>
                  </a:ext>
                </a:extLst>
              </a:tr>
              <a:tr h="190500">
                <a:tc>
                  <a:txBody>
                    <a:bodyPr/>
                    <a:lstStyle/>
                    <a:p>
                      <a:pPr algn="ctr" fontAlgn="b"/>
                      <a:r>
                        <a:rPr lang="en-GB" sz="1200" b="0" i="0" u="none" strike="noStrike">
                          <a:solidFill>
                            <a:srgbClr val="000000"/>
                          </a:solidFill>
                          <a:effectLst/>
                          <a:latin typeface="Arial" panose="020B0604020202020204" pitchFamily="34" charset="0"/>
                        </a:rPr>
                        <a:t>1</a:t>
                      </a:r>
                    </a:p>
                  </a:txBody>
                  <a:tcPr marL="9525" marR="9525" marT="9525" marB="0" anchor="b">
                    <a:lnL>
                      <a:noFill/>
                    </a:lnL>
                    <a:lnR>
                      <a:noFill/>
                    </a:lnR>
                    <a:lnT>
                      <a:noFill/>
                    </a:lnT>
                    <a:lnB>
                      <a:noFill/>
                    </a:lnB>
                  </a:tcPr>
                </a:tc>
                <a:tc gridSpan="2">
                  <a:txBody>
                    <a:bodyPr/>
                    <a:lstStyle/>
                    <a:p>
                      <a:pPr algn="ctr" fontAlgn="b"/>
                      <a:r>
                        <a:rPr lang="en-GB" sz="1200" b="0" i="0" u="none" strike="noStrike">
                          <a:solidFill>
                            <a:srgbClr val="000000"/>
                          </a:solidFill>
                          <a:effectLst/>
                          <a:latin typeface="Arial" panose="020B0604020202020204" pitchFamily="34" charset="0"/>
                        </a:rPr>
                        <a:t>0.16504</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0" i="0" u="none" strike="noStrike" dirty="0">
                          <a:solidFill>
                            <a:srgbClr val="000000"/>
                          </a:solidFill>
                          <a:effectLst/>
                          <a:latin typeface="Arial" panose="020B0604020202020204" pitchFamily="34" charset="0"/>
                        </a:rPr>
                        <a:t>27</a:t>
                      </a:r>
                    </a:p>
                  </a:txBody>
                  <a:tcPr marL="9525" marR="9525" marT="9525" marB="0" anchor="b">
                    <a:lnL>
                      <a:noFill/>
                    </a:lnL>
                    <a:lnR>
                      <a:noFill/>
                    </a:lnR>
                    <a:lnT>
                      <a:noFill/>
                    </a:lnT>
                    <a:lnB>
                      <a:noFill/>
                    </a:lnB>
                  </a:tcPr>
                </a:tc>
                <a:tc>
                  <a:txBody>
                    <a:bodyPr/>
                    <a:lstStyle/>
                    <a:p>
                      <a:pPr algn="ctr" fontAlgn="b"/>
                      <a:r>
                        <a:rPr lang="en-GB" sz="1200" b="0" i="0" u="none" strike="noStrike">
                          <a:solidFill>
                            <a:srgbClr val="000000"/>
                          </a:solidFill>
                          <a:effectLst/>
                          <a:latin typeface="Arial" panose="020B0604020202020204" pitchFamily="34" charset="0"/>
                        </a:rPr>
                        <a:t>Approve</a:t>
                      </a:r>
                    </a:p>
                  </a:txBody>
                  <a:tcPr marL="9525" marR="9525" marT="9525" marB="0" anchor="b">
                    <a:lnL>
                      <a:noFill/>
                    </a:lnL>
                    <a:lnR>
                      <a:noFill/>
                    </a:lnR>
                    <a:lnT>
                      <a:noFill/>
                    </a:lnT>
                    <a:lnB>
                      <a:noFill/>
                    </a:lnB>
                    <a:solidFill>
                      <a:srgbClr val="E2EFDA"/>
                    </a:solidFill>
                  </a:tcPr>
                </a:tc>
                <a:extLst>
                  <a:ext uri="{0D108BD9-81ED-4DB2-BD59-A6C34878D82A}">
                    <a16:rowId xmlns:a16="http://schemas.microsoft.com/office/drawing/2014/main" val="301626974"/>
                  </a:ext>
                </a:extLst>
              </a:tr>
              <a:tr h="190500">
                <a:tc>
                  <a:txBody>
                    <a:bodyPr/>
                    <a:lstStyle/>
                    <a:p>
                      <a:pPr algn="ctr" fontAlgn="b"/>
                      <a:r>
                        <a:rPr lang="en-GB" sz="1200" b="0" i="0" u="none" strike="noStrike">
                          <a:solidFill>
                            <a:srgbClr val="000000"/>
                          </a:solidFill>
                          <a:effectLst/>
                          <a:latin typeface="Arial" panose="020B0604020202020204" pitchFamily="34" charset="0"/>
                        </a:rPr>
                        <a:t>2</a:t>
                      </a:r>
                    </a:p>
                  </a:txBody>
                  <a:tcPr marL="9525" marR="9525" marT="9525" marB="0" anchor="b">
                    <a:lnL>
                      <a:noFill/>
                    </a:lnL>
                    <a:lnR>
                      <a:noFill/>
                    </a:lnR>
                    <a:lnT>
                      <a:noFill/>
                    </a:lnT>
                    <a:lnB>
                      <a:noFill/>
                    </a:lnB>
                  </a:tcPr>
                </a:tc>
                <a:tc gridSpan="2">
                  <a:txBody>
                    <a:bodyPr/>
                    <a:lstStyle/>
                    <a:p>
                      <a:pPr algn="ctr" fontAlgn="b"/>
                      <a:r>
                        <a:rPr lang="en-GB" sz="1200" b="0" i="0" u="none" strike="noStrike">
                          <a:solidFill>
                            <a:srgbClr val="000000"/>
                          </a:solidFill>
                          <a:effectLst/>
                          <a:latin typeface="Arial" panose="020B0604020202020204" pitchFamily="34" charset="0"/>
                        </a:rPr>
                        <a:t>0.40185</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0" i="0" u="none" strike="noStrike">
                          <a:solidFill>
                            <a:srgbClr val="000000"/>
                          </a:solidFill>
                          <a:effectLst/>
                          <a:latin typeface="Arial" panose="020B0604020202020204" pitchFamily="34" charset="0"/>
                        </a:rPr>
                        <a:t>7</a:t>
                      </a:r>
                    </a:p>
                  </a:txBody>
                  <a:tcPr marL="9525" marR="9525" marT="9525" marB="0" anchor="b">
                    <a:lnL>
                      <a:noFill/>
                    </a:lnL>
                    <a:lnR>
                      <a:noFill/>
                    </a:lnR>
                    <a:lnT>
                      <a:noFill/>
                    </a:lnT>
                    <a:lnB>
                      <a:noFill/>
                    </a:lnB>
                  </a:tcPr>
                </a:tc>
                <a:tc>
                  <a:txBody>
                    <a:bodyPr/>
                    <a:lstStyle/>
                    <a:p>
                      <a:pPr algn="ctr" fontAlgn="b"/>
                      <a:r>
                        <a:rPr lang="en-GB" sz="1200" b="0" i="0" u="none" strike="noStrike">
                          <a:solidFill>
                            <a:srgbClr val="000000"/>
                          </a:solidFill>
                          <a:effectLst/>
                          <a:latin typeface="Arial" panose="020B0604020202020204" pitchFamily="34" charset="0"/>
                        </a:rPr>
                        <a:t>Approve</a:t>
                      </a:r>
                    </a:p>
                  </a:txBody>
                  <a:tcPr marL="9525" marR="9525" marT="9525" marB="0" anchor="b">
                    <a:lnL>
                      <a:noFill/>
                    </a:lnL>
                    <a:lnR>
                      <a:noFill/>
                    </a:lnR>
                    <a:lnT>
                      <a:noFill/>
                    </a:lnT>
                    <a:lnB>
                      <a:noFill/>
                    </a:lnB>
                    <a:solidFill>
                      <a:srgbClr val="E2EFDA"/>
                    </a:solidFill>
                  </a:tcPr>
                </a:tc>
                <a:extLst>
                  <a:ext uri="{0D108BD9-81ED-4DB2-BD59-A6C34878D82A}">
                    <a16:rowId xmlns:a16="http://schemas.microsoft.com/office/drawing/2014/main" val="2331236230"/>
                  </a:ext>
                </a:extLst>
              </a:tr>
              <a:tr h="190500">
                <a:tc>
                  <a:txBody>
                    <a:bodyPr/>
                    <a:lstStyle/>
                    <a:p>
                      <a:pPr algn="ctr" fontAlgn="b"/>
                      <a:r>
                        <a:rPr lang="en-GB" sz="1200" b="0" i="0" u="none" strike="noStrike">
                          <a:solidFill>
                            <a:srgbClr val="000000"/>
                          </a:solidFill>
                          <a:effectLst/>
                          <a:latin typeface="Arial" panose="020B0604020202020204" pitchFamily="34" charset="0"/>
                        </a:rPr>
                        <a:t>3</a:t>
                      </a:r>
                    </a:p>
                  </a:txBody>
                  <a:tcPr marL="9525" marR="9525" marT="9525" marB="0" anchor="b">
                    <a:lnL>
                      <a:noFill/>
                    </a:lnL>
                    <a:lnR>
                      <a:noFill/>
                    </a:lnR>
                    <a:lnT>
                      <a:noFill/>
                    </a:lnT>
                    <a:lnB>
                      <a:noFill/>
                    </a:lnB>
                  </a:tcPr>
                </a:tc>
                <a:tc gridSpan="2">
                  <a:txBody>
                    <a:bodyPr/>
                    <a:lstStyle/>
                    <a:p>
                      <a:pPr algn="ctr" fontAlgn="b"/>
                      <a:r>
                        <a:rPr lang="en-GB" sz="1200" b="0" i="0" u="none" strike="noStrike">
                          <a:solidFill>
                            <a:srgbClr val="000000"/>
                          </a:solidFill>
                          <a:effectLst/>
                          <a:latin typeface="Arial" panose="020B0604020202020204" pitchFamily="34" charset="0"/>
                        </a:rPr>
                        <a:t>0.49450</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0" i="0" u="none" strike="noStrike" dirty="0">
                          <a:solidFill>
                            <a:srgbClr val="000000"/>
                          </a:solidFill>
                          <a:effectLst/>
                          <a:latin typeface="Arial" panose="020B0604020202020204" pitchFamily="34" charset="0"/>
                        </a:rPr>
                        <a:t>46</a:t>
                      </a:r>
                    </a:p>
                  </a:txBody>
                  <a:tcPr marL="9525" marR="9525" marT="9525" marB="0" anchor="b">
                    <a:lnL>
                      <a:noFill/>
                    </a:lnL>
                    <a:lnR>
                      <a:noFill/>
                    </a:lnR>
                    <a:lnT>
                      <a:noFill/>
                    </a:lnT>
                    <a:lnB>
                      <a:noFill/>
                    </a:lnB>
                  </a:tcPr>
                </a:tc>
                <a:tc>
                  <a:txBody>
                    <a:bodyPr/>
                    <a:lstStyle/>
                    <a:p>
                      <a:pPr algn="ctr" fontAlgn="b"/>
                      <a:r>
                        <a:rPr lang="en-GB" sz="1200" b="0" i="0" u="none" strike="noStrike">
                          <a:solidFill>
                            <a:srgbClr val="000000"/>
                          </a:solidFill>
                          <a:effectLst/>
                          <a:latin typeface="Arial" panose="020B0604020202020204" pitchFamily="34" charset="0"/>
                        </a:rPr>
                        <a:t>Approve</a:t>
                      </a:r>
                    </a:p>
                  </a:txBody>
                  <a:tcPr marL="9525" marR="9525" marT="9525" marB="0" anchor="b">
                    <a:lnL>
                      <a:noFill/>
                    </a:lnL>
                    <a:lnR>
                      <a:noFill/>
                    </a:lnR>
                    <a:lnT>
                      <a:noFill/>
                    </a:lnT>
                    <a:lnB>
                      <a:noFill/>
                    </a:lnB>
                    <a:solidFill>
                      <a:srgbClr val="E2EFDA"/>
                    </a:solidFill>
                  </a:tcPr>
                </a:tc>
                <a:extLst>
                  <a:ext uri="{0D108BD9-81ED-4DB2-BD59-A6C34878D82A}">
                    <a16:rowId xmlns:a16="http://schemas.microsoft.com/office/drawing/2014/main" val="2930278857"/>
                  </a:ext>
                </a:extLst>
              </a:tr>
              <a:tr h="190500">
                <a:tc>
                  <a:txBody>
                    <a:bodyPr/>
                    <a:lstStyle/>
                    <a:p>
                      <a:pPr algn="ctr" fontAlgn="b"/>
                      <a:r>
                        <a:rPr lang="en-GB" sz="1200" b="0" i="0" u="none" strike="noStrike">
                          <a:solidFill>
                            <a:srgbClr val="000000"/>
                          </a:solidFill>
                          <a:effectLst/>
                          <a:latin typeface="Arial" panose="020B0604020202020204" pitchFamily="34" charset="0"/>
                        </a:rPr>
                        <a:t>4</a:t>
                      </a:r>
                    </a:p>
                  </a:txBody>
                  <a:tcPr marL="9525" marR="9525" marT="9525" marB="0" anchor="b">
                    <a:lnL>
                      <a:noFill/>
                    </a:lnL>
                    <a:lnR>
                      <a:noFill/>
                    </a:lnR>
                    <a:lnT>
                      <a:noFill/>
                    </a:lnT>
                    <a:lnB>
                      <a:noFill/>
                    </a:lnB>
                  </a:tcPr>
                </a:tc>
                <a:tc gridSpan="2">
                  <a:txBody>
                    <a:bodyPr/>
                    <a:lstStyle/>
                    <a:p>
                      <a:pPr algn="ctr" fontAlgn="b"/>
                      <a:r>
                        <a:rPr lang="en-GB" sz="1200" b="0" i="0" u="none" strike="noStrike">
                          <a:solidFill>
                            <a:srgbClr val="000000"/>
                          </a:solidFill>
                          <a:effectLst/>
                          <a:latin typeface="Arial" panose="020B0604020202020204" pitchFamily="34" charset="0"/>
                        </a:rPr>
                        <a:t>0.55615</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0" i="0" u="none" strike="noStrike">
                          <a:solidFill>
                            <a:srgbClr val="000000"/>
                          </a:solidFill>
                          <a:effectLst/>
                          <a:latin typeface="Arial" panose="020B0604020202020204" pitchFamily="34" charset="0"/>
                        </a:rPr>
                        <a:t>3</a:t>
                      </a:r>
                    </a:p>
                  </a:txBody>
                  <a:tcPr marL="9525" marR="9525" marT="9525" marB="0" anchor="b">
                    <a:lnL>
                      <a:noFill/>
                    </a:lnL>
                    <a:lnR>
                      <a:noFill/>
                    </a:lnR>
                    <a:lnT>
                      <a:noFill/>
                    </a:lnT>
                    <a:lnB>
                      <a:noFill/>
                    </a:lnB>
                  </a:tcPr>
                </a:tc>
                <a:tc>
                  <a:txBody>
                    <a:bodyPr/>
                    <a:lstStyle/>
                    <a:p>
                      <a:pPr algn="ctr" fontAlgn="b"/>
                      <a:r>
                        <a:rPr lang="en-GB" sz="1200" b="0" i="0" u="none" strike="noStrike">
                          <a:solidFill>
                            <a:srgbClr val="000000"/>
                          </a:solidFill>
                          <a:effectLst/>
                          <a:latin typeface="Arial" panose="020B0604020202020204" pitchFamily="34" charset="0"/>
                        </a:rPr>
                        <a:t>Approve</a:t>
                      </a:r>
                    </a:p>
                  </a:txBody>
                  <a:tcPr marL="9525" marR="9525" marT="9525" marB="0" anchor="b">
                    <a:lnL>
                      <a:noFill/>
                    </a:lnL>
                    <a:lnR>
                      <a:noFill/>
                    </a:lnR>
                    <a:lnT>
                      <a:noFill/>
                    </a:lnT>
                    <a:lnB>
                      <a:noFill/>
                    </a:lnB>
                    <a:solidFill>
                      <a:srgbClr val="E2EFDA"/>
                    </a:solidFill>
                  </a:tcPr>
                </a:tc>
                <a:extLst>
                  <a:ext uri="{0D108BD9-81ED-4DB2-BD59-A6C34878D82A}">
                    <a16:rowId xmlns:a16="http://schemas.microsoft.com/office/drawing/2014/main" val="534523657"/>
                  </a:ext>
                </a:extLst>
              </a:tr>
              <a:tr h="190500">
                <a:tc>
                  <a:txBody>
                    <a:bodyPr/>
                    <a:lstStyle/>
                    <a:p>
                      <a:pPr algn="ctr" fontAlgn="b"/>
                      <a:r>
                        <a:rPr lang="en-GB" sz="1200" b="0" i="0" u="none" strike="noStrike">
                          <a:solidFill>
                            <a:srgbClr val="000000"/>
                          </a:solidFill>
                          <a:effectLst/>
                          <a:latin typeface="Arial" panose="020B0604020202020204" pitchFamily="34" charset="0"/>
                        </a:rPr>
                        <a:t>5</a:t>
                      </a:r>
                    </a:p>
                  </a:txBody>
                  <a:tcPr marL="9525" marR="9525" marT="9525" marB="0" anchor="b">
                    <a:lnL>
                      <a:noFill/>
                    </a:lnL>
                    <a:lnR>
                      <a:noFill/>
                    </a:lnR>
                    <a:lnT>
                      <a:noFill/>
                    </a:lnT>
                    <a:lnB>
                      <a:noFill/>
                    </a:lnB>
                  </a:tcPr>
                </a:tc>
                <a:tc gridSpan="2">
                  <a:txBody>
                    <a:bodyPr/>
                    <a:lstStyle/>
                    <a:p>
                      <a:pPr algn="ctr" fontAlgn="b"/>
                      <a:r>
                        <a:rPr lang="en-GB" sz="1200" b="0" i="0" u="none" strike="noStrike">
                          <a:solidFill>
                            <a:srgbClr val="000000"/>
                          </a:solidFill>
                          <a:effectLst/>
                          <a:latin typeface="Arial" panose="020B0604020202020204" pitchFamily="34" charset="0"/>
                        </a:rPr>
                        <a:t>0.68652</a:t>
                      </a:r>
                    </a:p>
                  </a:txBody>
                  <a:tcPr marL="9525" marR="9525" marT="9525" marB="0" anchor="b">
                    <a:lnL>
                      <a:noFill/>
                    </a:lnL>
                    <a:lnR>
                      <a:noFill/>
                    </a:lnR>
                    <a:lnT>
                      <a:noFill/>
                    </a:lnT>
                    <a:lnB>
                      <a:noFill/>
                    </a:lnB>
                  </a:tcPr>
                </a:tc>
                <a:tc hMerge="1">
                  <a:txBody>
                    <a:bodyPr/>
                    <a:lstStyle/>
                    <a:p>
                      <a:endParaRPr lang="en-GB"/>
                    </a:p>
                  </a:txBody>
                  <a:tcPr/>
                </a:tc>
                <a:tc>
                  <a:txBody>
                    <a:bodyPr/>
                    <a:lstStyle/>
                    <a:p>
                      <a:pPr algn="ctr" fontAlgn="b"/>
                      <a:r>
                        <a:rPr lang="en-GB" sz="1200" b="0" i="0" u="none" strike="noStrike">
                          <a:solidFill>
                            <a:srgbClr val="000000"/>
                          </a:solidFill>
                          <a:effectLst/>
                          <a:latin typeface="Arial" panose="020B0604020202020204" pitchFamily="34" charset="0"/>
                        </a:rPr>
                        <a:t>17</a:t>
                      </a:r>
                    </a:p>
                  </a:txBody>
                  <a:tcPr marL="9525" marR="9525" marT="9525" marB="0" anchor="b">
                    <a:lnL>
                      <a:noFill/>
                    </a:lnL>
                    <a:lnR>
                      <a:noFill/>
                    </a:lnR>
                    <a:lnT>
                      <a:noFill/>
                    </a:lnT>
                    <a:lnB>
                      <a:noFill/>
                    </a:lnB>
                  </a:tcPr>
                </a:tc>
                <a:tc>
                  <a:txBody>
                    <a:bodyPr/>
                    <a:lstStyle/>
                    <a:p>
                      <a:pPr algn="ctr" fontAlgn="b"/>
                      <a:r>
                        <a:rPr lang="en-GB" sz="1200" b="0" i="0" u="none" strike="noStrike">
                          <a:solidFill>
                            <a:srgbClr val="000000"/>
                          </a:solidFill>
                          <a:effectLst/>
                          <a:latin typeface="Arial" panose="020B0604020202020204" pitchFamily="34" charset="0"/>
                        </a:rPr>
                        <a:t>Reject</a:t>
                      </a:r>
                    </a:p>
                  </a:txBody>
                  <a:tcPr marL="9525" marR="9525" marT="9525" marB="0" anchor="b">
                    <a:lnL>
                      <a:noFill/>
                    </a:lnL>
                    <a:lnR>
                      <a:noFill/>
                    </a:lnR>
                    <a:lnT>
                      <a:noFill/>
                    </a:lnT>
                    <a:lnB>
                      <a:noFill/>
                    </a:lnB>
                  </a:tcPr>
                </a:tc>
                <a:extLst>
                  <a:ext uri="{0D108BD9-81ED-4DB2-BD59-A6C34878D82A}">
                    <a16:rowId xmlns:a16="http://schemas.microsoft.com/office/drawing/2014/main" val="2332926932"/>
                  </a:ext>
                </a:extLst>
              </a:tr>
              <a:tr h="190500">
                <a:tc>
                  <a:txBody>
                    <a:bodyPr/>
                    <a:lstStyle/>
                    <a:p>
                      <a:pPr algn="l" fontAlgn="b"/>
                      <a:endParaRPr lang="en-GB" sz="1200" b="0" i="0" u="none" strike="noStrike" dirty="0">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gridSpan="2">
                  <a:txBody>
                    <a:bodyPr/>
                    <a:lstStyle/>
                    <a:p>
                      <a:pPr algn="l" fontAlgn="b"/>
                      <a:endParaRPr lang="en-GB" sz="1200" b="0" i="0" u="none" strike="noStrike">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hMerge="1">
                  <a:txBody>
                    <a:bodyPr/>
                    <a:lstStyle/>
                    <a:p>
                      <a:endParaRPr lang="en-GB"/>
                    </a:p>
                  </a:txBody>
                  <a:tcPr/>
                </a:tc>
                <a:tc>
                  <a:txBody>
                    <a:bodyPr/>
                    <a:lstStyle/>
                    <a:p>
                      <a:pPr algn="l" fontAlgn="b"/>
                      <a:endParaRPr lang="en-GB" sz="1200" b="0" i="0" u="none" strike="noStrike" dirty="0">
                        <a:solidFill>
                          <a:srgbClr val="000000"/>
                        </a:solidFill>
                        <a:effectLst/>
                        <a:latin typeface="Arial" panose="020B0604020202020204" pitchFamily="34" charset="0"/>
                      </a:endParaRPr>
                    </a:p>
                  </a:txBody>
                  <a:tcPr marL="9525" marR="9525" marT="9525" marB="0" anchor="b">
                    <a:lnL>
                      <a:noFill/>
                    </a:lnL>
                    <a:lnR>
                      <a:noFill/>
                    </a:lnR>
                    <a:lnT>
                      <a:noFill/>
                    </a:lnT>
                    <a:lnB>
                      <a:noFill/>
                    </a:lnB>
                  </a:tcPr>
                </a:tc>
                <a:tc>
                  <a:txBody>
                    <a:bodyPr/>
                    <a:lstStyle/>
                    <a:p>
                      <a:pPr algn="l" fontAlgn="b"/>
                      <a:endParaRPr lang="en-GB" sz="1200" b="0" i="0" u="none" strike="noStrike" dirty="0">
                        <a:solidFill>
                          <a:srgbClr val="000000"/>
                        </a:solidFill>
                        <a:effectLst/>
                        <a:latin typeface="Arial" panose="020B0604020202020204" pitchFamily="34" charset="0"/>
                      </a:endParaRPr>
                    </a:p>
                  </a:txBody>
                  <a:tcPr marL="9525" marR="9525" marT="9525" marB="0" anchor="b">
                    <a:lnL>
                      <a:noFill/>
                    </a:lnL>
                    <a:lnR>
                      <a:noFill/>
                    </a:lnR>
                    <a:lnT>
                      <a:noFill/>
                    </a:lnT>
                    <a:lnB>
                      <a:noFill/>
                    </a:lnB>
                  </a:tcPr>
                </a:tc>
                <a:extLst>
                  <a:ext uri="{0D108BD9-81ED-4DB2-BD59-A6C34878D82A}">
                    <a16:rowId xmlns:a16="http://schemas.microsoft.com/office/drawing/2014/main" val="4072677799"/>
                  </a:ext>
                </a:extLst>
              </a:tr>
            </a:tbl>
          </a:graphicData>
        </a:graphic>
      </p:graphicFrame>
    </p:spTree>
    <p:extLst>
      <p:ext uri="{BB962C8B-B14F-4D97-AF65-F5344CB8AC3E}">
        <p14:creationId xmlns:p14="http://schemas.microsoft.com/office/powerpoint/2010/main" val="3914936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Discriminant Analysis</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9560370" cy="4808538"/>
          </a:xfrm>
        </p:spPr>
        <p:txBody>
          <a:bodyPr numCol="1">
            <a:noAutofit/>
          </a:bodyPr>
          <a:lstStyle/>
          <a:p>
            <a:pPr marL="342900" indent="-342900">
              <a:buFont typeface="Wingdings" panose="05000000000000000000" pitchFamily="2" charset="2"/>
              <a:buChar char="§"/>
            </a:pPr>
            <a:r>
              <a:rPr lang="en-US" sz="2000" dirty="0">
                <a:solidFill>
                  <a:srgbClr val="000000"/>
                </a:solidFill>
                <a:sym typeface="Arial"/>
              </a:rPr>
              <a:t>A technique for classifying a set of observations into predefined classes. </a:t>
            </a:r>
          </a:p>
          <a:p>
            <a:pPr marL="1087438" indent="-457200">
              <a:buFont typeface="Arial" panose="020B0604020202020204" pitchFamily="34" charset="0"/>
              <a:buChar char="•"/>
            </a:pPr>
            <a:r>
              <a:rPr lang="en-US" sz="2000" dirty="0">
                <a:solidFill>
                  <a:srgbClr val="000000"/>
                </a:solidFill>
              </a:rPr>
              <a:t>The purpose is to determine the class of an observation based on a set of predictor variables.</a:t>
            </a:r>
          </a:p>
          <a:p>
            <a:pPr marL="1087438" indent="-457200">
              <a:buFont typeface="Arial" panose="020B0604020202020204" pitchFamily="34" charset="0"/>
              <a:buChar char="•"/>
            </a:pPr>
            <a:r>
              <a:rPr lang="en-US" sz="2000" dirty="0">
                <a:solidFill>
                  <a:srgbClr val="000000"/>
                </a:solidFill>
              </a:rPr>
              <a:t>With only two classification groups, we can apply regression analysis. When, there are more than two, linear regression cannot be applied, and special software must be used.</a:t>
            </a:r>
          </a:p>
          <a:p>
            <a:pPr marL="1087438" indent="-457200">
              <a:buFont typeface="Arial" panose="020B0604020202020204" pitchFamily="34" charset="0"/>
              <a:buChar char="•"/>
            </a:pPr>
            <a:r>
              <a:rPr lang="en-US" sz="2000" dirty="0">
                <a:solidFill>
                  <a:srgbClr val="000000"/>
                </a:solidFill>
              </a:rPr>
              <a:t>The estimated value of the decision variable is called a </a:t>
            </a:r>
            <a:r>
              <a:rPr lang="en-US" sz="2000" b="1" dirty="0">
                <a:solidFill>
                  <a:schemeClr val="tx2"/>
                </a:solidFill>
              </a:rPr>
              <a:t>discriminant score</a:t>
            </a:r>
            <a:r>
              <a:rPr lang="en-US" sz="2000" dirty="0">
                <a:solidFill>
                  <a:srgbClr val="000000"/>
                </a:solidFill>
              </a:rPr>
              <a:t>.</a:t>
            </a:r>
          </a:p>
          <a:p>
            <a:pPr marL="109728">
              <a:defRPr/>
            </a:pPr>
            <a:endParaRPr lang="en-GB" sz="2000" dirty="0">
              <a:solidFill>
                <a:srgbClr val="000000"/>
              </a:solidFil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15</a:t>
            </a:fld>
            <a:endParaRPr lang="en-US" altLang="en-US" sz="1800">
              <a:latin typeface="Arial Rounded MT Bold" panose="020F0704030504030204" pitchFamily="34" charset="0"/>
            </a:endParaRPr>
          </a:p>
        </p:txBody>
      </p:sp>
    </p:spTree>
    <p:extLst>
      <p:ext uri="{BB962C8B-B14F-4D97-AF65-F5344CB8AC3E}">
        <p14:creationId xmlns:p14="http://schemas.microsoft.com/office/powerpoint/2010/main" val="1189479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Discriminant Analysis example</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8755698" cy="1838897"/>
          </a:xfrm>
        </p:spPr>
        <p:txBody>
          <a:bodyPr numCol="1">
            <a:noAutofit/>
          </a:bodyPr>
          <a:lstStyle/>
          <a:p>
            <a:pPr marL="342900" indent="-342900">
              <a:buFont typeface="Wingdings" panose="05000000000000000000" pitchFamily="2" charset="2"/>
              <a:buChar char="§"/>
            </a:pPr>
            <a:r>
              <a:rPr lang="en-US" sz="2000" dirty="0"/>
              <a:t>For the credit-approval data, model the decision (approve or reject) as a function of the other variables. </a:t>
            </a:r>
          </a:p>
          <a:p>
            <a:pPr marL="342900" indent="-342900">
              <a:buFont typeface="Wingdings" panose="05000000000000000000" pitchFamily="2" charset="2"/>
              <a:buChar char="§"/>
            </a:pPr>
            <a:r>
              <a:rPr lang="en-US" sz="2000" dirty="0"/>
              <a:t>Use the following regression model, where </a:t>
            </a:r>
            <a:r>
              <a:rPr lang="en-US" sz="2000" i="1" dirty="0"/>
              <a:t>Y</a:t>
            </a:r>
            <a:r>
              <a:rPr lang="en-US" sz="2000" dirty="0"/>
              <a:t> represents the decision (0 or 1):</a:t>
            </a:r>
          </a:p>
          <a:p>
            <a:endParaRPr lang="en-US" sz="2000" dirty="0"/>
          </a:p>
          <a:p>
            <a:endParaRPr lang="en-US" sz="2000" dirty="0"/>
          </a:p>
          <a:p>
            <a:endParaRPr lang="en-US" sz="1400" dirty="0"/>
          </a:p>
          <a:p>
            <a:endParaRPr lang="en-US" sz="2000" dirty="0"/>
          </a:p>
          <a:p>
            <a:pPr marL="109728">
              <a:defRPr/>
            </a:pPr>
            <a:endParaRPr lang="en-GB" sz="20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16</a:t>
            </a:fld>
            <a:endParaRPr lang="en-US" altLang="en-US" sz="1800">
              <a:latin typeface="Arial Rounded MT Bold" panose="020F0704030504030204" pitchFamily="34" charset="0"/>
            </a:endParaRPr>
          </a:p>
        </p:txBody>
      </p:sp>
      <p:graphicFrame>
        <p:nvGraphicFramePr>
          <p:cNvPr id="6" name="Object 5" descr="Y = b sub 0 + b sub 1 times homeowner + b sub 2 times credit score + b sub 3 times years credit history + b sub 4 times revolving balance + b sub 5 times revolving utilization.">
            <a:extLst>
              <a:ext uri="{FF2B5EF4-FFF2-40B4-BE49-F238E27FC236}">
                <a16:creationId xmlns:a16="http://schemas.microsoft.com/office/drawing/2014/main" id="{E08F2167-1704-4174-A9B7-6FA424B62F86}"/>
              </a:ext>
            </a:extLst>
          </p:cNvPr>
          <p:cNvGraphicFramePr>
            <a:graphicFrameLocks noChangeAspect="1"/>
          </p:cNvGraphicFramePr>
          <p:nvPr/>
        </p:nvGraphicFramePr>
        <p:xfrm>
          <a:off x="1693863" y="3529013"/>
          <a:ext cx="7261225" cy="1362075"/>
        </p:xfrm>
        <a:graphic>
          <a:graphicData uri="http://schemas.openxmlformats.org/presentationml/2006/ole">
            <mc:AlternateContent xmlns:mc="http://schemas.openxmlformats.org/markup-compatibility/2006">
              <mc:Choice xmlns:v="urn:schemas-microsoft-com:vml" Requires="v">
                <p:oleObj name="Equation" r:id="rId3" imgW="3657600" imgH="685800" progId="Equation.DSMT4">
                  <p:embed/>
                </p:oleObj>
              </mc:Choice>
              <mc:Fallback>
                <p:oleObj name="Equation" r:id="rId3" imgW="3657600" imgH="685800" progId="Equation.DSMT4">
                  <p:embed/>
                  <p:pic>
                    <p:nvPicPr>
                      <p:cNvPr id="6" name="Object 5" descr="Y = b sub 0 + b sub 1 times homeowner + b sub 2 times credit score + b sub 3 times years credit history + b sub 4 times revolving balance + b sub 5 times revolving utilization.">
                        <a:extLst>
                          <a:ext uri="{FF2B5EF4-FFF2-40B4-BE49-F238E27FC236}">
                            <a16:creationId xmlns:a16="http://schemas.microsoft.com/office/drawing/2014/main" id="{E08F2167-1704-4174-A9B7-6FA424B62F86}"/>
                          </a:ext>
                        </a:extLst>
                      </p:cNvPr>
                      <p:cNvPicPr/>
                      <p:nvPr/>
                    </p:nvPicPr>
                    <p:blipFill>
                      <a:blip r:embed="rId4"/>
                      <a:stretch>
                        <a:fillRect/>
                      </a:stretch>
                    </p:blipFill>
                    <p:spPr>
                      <a:xfrm>
                        <a:off x="1693863" y="3529013"/>
                        <a:ext cx="7261225" cy="1362075"/>
                      </a:xfrm>
                      <a:prstGeom prst="rect">
                        <a:avLst/>
                      </a:prstGeom>
                    </p:spPr>
                  </p:pic>
                </p:oleObj>
              </mc:Fallback>
            </mc:AlternateContent>
          </a:graphicData>
        </a:graphic>
      </p:graphicFrame>
    </p:spTree>
    <p:extLst>
      <p:ext uri="{BB962C8B-B14F-4D97-AF65-F5344CB8AC3E}">
        <p14:creationId xmlns:p14="http://schemas.microsoft.com/office/powerpoint/2010/main" val="3048020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Discriminant Analysis example cont.</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10017570" cy="1838897"/>
          </a:xfrm>
        </p:spPr>
        <p:txBody>
          <a:bodyPr numCol="1">
            <a:noAutofit/>
          </a:bodyPr>
          <a:lstStyle/>
          <a:p>
            <a:pPr marL="342900" indent="-342900">
              <a:buFont typeface="Wingdings" panose="05000000000000000000" pitchFamily="2" charset="2"/>
              <a:buChar char="§"/>
            </a:pPr>
            <a:r>
              <a:rPr lang="en-US" sz="2000" dirty="0"/>
              <a:t>Rule for classifying observations using the discriminant scores.</a:t>
            </a:r>
          </a:p>
          <a:p>
            <a:pPr marL="973138" indent="-342900">
              <a:buFont typeface="Arial" panose="020B0604020202020204" pitchFamily="34" charset="0"/>
              <a:buChar char="•"/>
            </a:pPr>
            <a:r>
              <a:rPr lang="en-US" sz="2000" dirty="0"/>
              <a:t>Compute a </a:t>
            </a:r>
            <a:r>
              <a:rPr lang="en-US" sz="2000" b="1" dirty="0"/>
              <a:t>cut-off value </a:t>
            </a:r>
            <a:r>
              <a:rPr lang="en-US" sz="2000" dirty="0"/>
              <a:t>so that if a discriminant score is less than or equal to it, the observation is assigned to one group; otherwise, it is assigned to the other group.</a:t>
            </a:r>
          </a:p>
          <a:p>
            <a:pPr marL="973138" indent="-342900">
              <a:buFont typeface="Arial" panose="020B0604020202020204" pitchFamily="34" charset="0"/>
              <a:buChar char="•"/>
            </a:pPr>
            <a:r>
              <a:rPr lang="en-US" sz="2000" dirty="0"/>
              <a:t>One simple way is to use the midpoint of the average discriminant scores:</a:t>
            </a:r>
          </a:p>
          <a:p>
            <a:pPr marL="973138" indent="-342900">
              <a:buFont typeface="Arial" panose="020B0604020202020204" pitchFamily="34" charset="0"/>
              <a:buChar char="•"/>
            </a:pPr>
            <a:endParaRPr lang="en-US" sz="2000" dirty="0"/>
          </a:p>
          <a:p>
            <a:pPr marL="630238"/>
            <a:r>
              <a:rPr lang="en-US" sz="2000" dirty="0"/>
              <a:t>			Cut-Off value </a:t>
            </a:r>
          </a:p>
          <a:p>
            <a:pPr marL="630238">
              <a:buFont typeface="Arial" panose="020B0604020202020204" pitchFamily="34" charset="0"/>
              <a:buChar char="•"/>
            </a:pPr>
            <a:endParaRPr lang="en-US" sz="2000" dirty="0"/>
          </a:p>
          <a:p>
            <a:endParaRPr lang="en-US" sz="2000" dirty="0"/>
          </a:p>
          <a:p>
            <a:endParaRPr lang="en-US" sz="2000" dirty="0"/>
          </a:p>
          <a:p>
            <a:endParaRPr lang="en-US" sz="1400" dirty="0"/>
          </a:p>
          <a:p>
            <a:endParaRPr lang="en-US" sz="2000" dirty="0"/>
          </a:p>
          <a:p>
            <a:pPr marL="109728">
              <a:defRPr/>
            </a:pPr>
            <a:endParaRPr lang="en-GB" sz="20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17</a:t>
            </a:fld>
            <a:endParaRPr lang="en-US" altLang="en-US" sz="1800">
              <a:latin typeface="Arial Rounded MT Bold" panose="020F0704030504030204" pitchFamily="34" charset="0"/>
            </a:endParaRPr>
          </a:p>
        </p:txBody>
      </p:sp>
      <p:graphicFrame>
        <p:nvGraphicFramePr>
          <p:cNvPr id="7" name="Object 6" descr="= start fraction left parenthesis 0.9083 + 0.0781 right parenthesis over 2 end fraction = 0.4932">
            <a:extLst>
              <a:ext uri="{FF2B5EF4-FFF2-40B4-BE49-F238E27FC236}">
                <a16:creationId xmlns:a16="http://schemas.microsoft.com/office/drawing/2014/main" id="{7791E5D9-10CD-4095-A70B-5854797441F7}"/>
              </a:ext>
            </a:extLst>
          </p:cNvPr>
          <p:cNvGraphicFramePr>
            <a:graphicFrameLocks noChangeAspect="1"/>
          </p:cNvGraphicFramePr>
          <p:nvPr/>
        </p:nvGraphicFramePr>
        <p:xfrm>
          <a:off x="5130133" y="4029208"/>
          <a:ext cx="3898900" cy="431800"/>
        </p:xfrm>
        <a:graphic>
          <a:graphicData uri="http://schemas.openxmlformats.org/presentationml/2006/ole">
            <mc:AlternateContent xmlns:mc="http://schemas.openxmlformats.org/markup-compatibility/2006">
              <mc:Choice xmlns:v="urn:schemas-microsoft-com:vml" Requires="v">
                <p:oleObj name="Equation" r:id="rId3" imgW="3898800" imgH="431640" progId="Equation.DSMT4">
                  <p:embed/>
                </p:oleObj>
              </mc:Choice>
              <mc:Fallback>
                <p:oleObj name="Equation" r:id="rId3" imgW="3898800" imgH="431640" progId="Equation.DSMT4">
                  <p:embed/>
                  <p:pic>
                    <p:nvPicPr>
                      <p:cNvPr id="7" name="Object 6" descr="= start fraction left parenthesis 0.9083 + 0.0781 right parenthesis over 2 end fraction = 0.4932">
                        <a:extLst>
                          <a:ext uri="{FF2B5EF4-FFF2-40B4-BE49-F238E27FC236}">
                            <a16:creationId xmlns:a16="http://schemas.microsoft.com/office/drawing/2014/main" id="{7791E5D9-10CD-4095-A70B-5854797441F7}"/>
                          </a:ext>
                        </a:extLst>
                      </p:cNvPr>
                      <p:cNvPicPr/>
                      <p:nvPr/>
                    </p:nvPicPr>
                    <p:blipFill>
                      <a:blip r:embed="rId4"/>
                      <a:stretch>
                        <a:fillRect/>
                      </a:stretch>
                    </p:blipFill>
                    <p:spPr>
                      <a:xfrm>
                        <a:off x="5130133" y="4029208"/>
                        <a:ext cx="3898900" cy="431800"/>
                      </a:xfrm>
                      <a:prstGeom prst="rect">
                        <a:avLst/>
                      </a:prstGeom>
                    </p:spPr>
                  </p:pic>
                </p:oleObj>
              </mc:Fallback>
            </mc:AlternateContent>
          </a:graphicData>
        </a:graphic>
      </p:graphicFrame>
      <p:pic>
        <p:nvPicPr>
          <p:cNvPr id="8" name="Picture 7" descr="A table has 6 rows and 6 columns. The columns have the following headings from left to right. Homeowner, Credit score, Years of credit history, Revolving balance, Revolving utilization, Discriminant score, Decision. The row entries are as follows. Row 1. 1, 700, 8, 21000, 0.15, 0.8921, approve. Row 2. 0, 520, 1, 4000, 0.9, negative 0.1793, reject. Row 3. 1, 650, 10, 8500, 0.25, 0.7782, approve. Row 4. 0, 602, 7, 16300, 0.7, 0.093, reject. Row 5. 0, 549, 2, 2500, 0.9, negative 0.1604, reject. Row 6. 1, 742, 15, 16700, 0.18, 0.9117, approve.">
            <a:extLst>
              <a:ext uri="{FF2B5EF4-FFF2-40B4-BE49-F238E27FC236}">
                <a16:creationId xmlns:a16="http://schemas.microsoft.com/office/drawing/2014/main" id="{79248CC4-42DB-4170-B548-C836FCEAA5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14658" y="4814329"/>
            <a:ext cx="8106550" cy="1512416"/>
          </a:xfrm>
          <a:prstGeom prst="rect">
            <a:avLst/>
          </a:prstGeom>
        </p:spPr>
      </p:pic>
    </p:spTree>
    <p:extLst>
      <p:ext uri="{BB962C8B-B14F-4D97-AF65-F5344CB8AC3E}">
        <p14:creationId xmlns:p14="http://schemas.microsoft.com/office/powerpoint/2010/main" val="1587825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3438F32-AFC2-D94E-9691-C12784AF72A3}"/>
              </a:ext>
            </a:extLst>
          </p:cNvPr>
          <p:cNvSpPr>
            <a:spLocks noGrp="1"/>
          </p:cNvSpPr>
          <p:nvPr>
            <p:ph type="body" sz="quarter" idx="10"/>
          </p:nvPr>
        </p:nvSpPr>
        <p:spPr/>
        <p:txBody>
          <a:bodyPr/>
          <a:lstStyle/>
          <a:p>
            <a:endParaRPr lang="en-GB"/>
          </a:p>
        </p:txBody>
      </p:sp>
    </p:spTree>
    <p:extLst>
      <p:ext uri="{BB962C8B-B14F-4D97-AF65-F5344CB8AC3E}">
        <p14:creationId xmlns:p14="http://schemas.microsoft.com/office/powerpoint/2010/main" val="506015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a:xfrm>
            <a:off x="468948" y="670877"/>
            <a:ext cx="5634990" cy="1019811"/>
          </a:xfrm>
        </p:spPr>
        <p:txBody>
          <a:bodyPr/>
          <a:lstStyle/>
          <a:p>
            <a:r>
              <a:rPr lang="en-GB" altLang="en-US" dirty="0"/>
              <a:t>Lecture Outline</a:t>
            </a:r>
          </a:p>
        </p:txBody>
      </p:sp>
      <p:sp>
        <p:nvSpPr>
          <p:cNvPr id="6147" name="Content Placeholder 2"/>
          <p:cNvSpPr>
            <a:spLocks noGrp="1"/>
          </p:cNvSpPr>
          <p:nvPr>
            <p:ph idx="1"/>
          </p:nvPr>
        </p:nvSpPr>
        <p:spPr>
          <a:xfrm>
            <a:off x="461009" y="1690688"/>
            <a:ext cx="5634991" cy="4486275"/>
          </a:xfrm>
        </p:spPr>
        <p:txBody>
          <a:bodyPr/>
          <a:lstStyle/>
          <a:p>
            <a:pPr marL="342900" indent="-342900">
              <a:buFont typeface="Wingdings" panose="05000000000000000000" pitchFamily="2" charset="2"/>
              <a:buChar char="§"/>
            </a:pPr>
            <a:r>
              <a:rPr lang="en-US" altLang="en-US" sz="2000" dirty="0"/>
              <a:t>Introduction to data mining</a:t>
            </a:r>
          </a:p>
          <a:p>
            <a:pPr marL="342900" indent="-342900">
              <a:buFont typeface="Wingdings" panose="05000000000000000000" pitchFamily="2" charset="2"/>
              <a:buChar char="§"/>
            </a:pPr>
            <a:r>
              <a:rPr lang="en-US" altLang="en-US" sz="2000" dirty="0"/>
              <a:t>Data mining approaches</a:t>
            </a:r>
          </a:p>
          <a:p>
            <a:pPr marL="342900" indent="-342900">
              <a:buFont typeface="Wingdings" panose="05000000000000000000" pitchFamily="2" charset="2"/>
              <a:buChar char="§"/>
            </a:pPr>
            <a:r>
              <a:rPr lang="en-US" altLang="en-US" sz="2000" dirty="0"/>
              <a:t>Classification </a:t>
            </a:r>
            <a:endParaRPr lang="en-GB" altLang="en-US" sz="2000" dirty="0"/>
          </a:p>
          <a:p>
            <a:pPr lvl="1"/>
            <a:r>
              <a:rPr lang="en-GB" altLang="en-US" sz="2000" dirty="0"/>
              <a:t>k-NN</a:t>
            </a:r>
          </a:p>
          <a:p>
            <a:pPr lvl="1"/>
            <a:r>
              <a:rPr lang="en-GB" altLang="en-US" sz="2000" dirty="0"/>
              <a:t>Discriminant analysis</a:t>
            </a:r>
          </a:p>
          <a:p>
            <a:endParaRPr lang="en-GB" altLang="en-US" dirty="0"/>
          </a:p>
        </p:txBody>
      </p:sp>
      <p:sp>
        <p:nvSpPr>
          <p:cNvPr id="4" name="Text Placeholder 3"/>
          <p:cNvSpPr>
            <a:spLocks noGrp="1"/>
          </p:cNvSpPr>
          <p:nvPr>
            <p:ph type="body" sz="quarter" idx="19"/>
          </p:nvPr>
        </p:nvSpPr>
        <p:spPr/>
        <p:txBody>
          <a:bodyPr/>
          <a:lstStyle/>
          <a:p>
            <a:endParaRPr lang="en-GB"/>
          </a:p>
        </p:txBody>
      </p:sp>
      <p:sp>
        <p:nvSpPr>
          <p:cNvPr id="6148" name="Slide Number Placeholder 3"/>
          <p:cNvSpPr>
            <a:spLocks noGrp="1"/>
          </p:cNvSpPr>
          <p:nvPr>
            <p:ph type="sldNum" sz="quarter" idx="4294967295"/>
          </p:nvPr>
        </p:nvSpPr>
        <p:spPr>
          <a:xfrm>
            <a:off x="9448800" y="6356350"/>
            <a:ext cx="2743200" cy="3651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None/>
            </a:pPr>
            <a:fld id="{46F78147-CDE9-4A09-A6C3-A836ACE020BF}" type="slidenum">
              <a:rPr lang="en-US" altLang="en-US" sz="1800">
                <a:latin typeface="Arial Rounded MT Bold" panose="020F0704030504030204" pitchFamily="34" charset="0"/>
              </a:rPr>
              <a:pPr>
                <a:spcBef>
                  <a:spcPct val="30000"/>
                </a:spcBef>
                <a:buClr>
                  <a:srgbClr val="DAFEEE"/>
                </a:buClr>
                <a:buNone/>
              </a:pPr>
              <a:t>2</a:t>
            </a:fld>
            <a:endParaRPr lang="en-US" altLang="en-US" sz="1800" dirty="0">
              <a:latin typeface="Arial Rounded MT Bold" panose="020F0704030504030204" pitchFamily="34" charset="0"/>
            </a:endParaRPr>
          </a:p>
        </p:txBody>
      </p:sp>
      <p:pic>
        <p:nvPicPr>
          <p:cNvPr id="8" name="Picture Placeholder 6"/>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6976" b="6976"/>
          <a:stretch>
            <a:fillRect/>
          </a:stretch>
        </p:blipFill>
        <p:spPr>
          <a:xfrm>
            <a:off x="6862763" y="0"/>
            <a:ext cx="5313362" cy="6858000"/>
          </a:xfrm>
        </p:spPr>
      </p:pic>
    </p:spTree>
    <p:extLst>
      <p:ext uri="{BB962C8B-B14F-4D97-AF65-F5344CB8AC3E}">
        <p14:creationId xmlns:p14="http://schemas.microsoft.com/office/powerpoint/2010/main" val="3397296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GB" altLang="en-US" dirty="0"/>
              <a:t>Data Mining</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7" y="1690687"/>
            <a:ext cx="5866194" cy="4808538"/>
          </a:xfrm>
        </p:spPr>
        <p:txBody>
          <a:bodyPr numCol="1">
            <a:noAutofit/>
          </a:bodyPr>
          <a:lstStyle/>
          <a:p>
            <a:pPr marL="342900" indent="-342900">
              <a:buFont typeface="Wingdings" panose="05000000000000000000" pitchFamily="2" charset="2"/>
              <a:buChar char="§"/>
            </a:pPr>
            <a:r>
              <a:rPr lang="en-US" sz="2000" dirty="0">
                <a:sym typeface="Arial"/>
              </a:rPr>
              <a:t>Data mining is focused on better understanding of characteristics and patterns among variables in large databases using a variety of statistical and analytical tools.</a:t>
            </a:r>
            <a:endParaRPr lang="en-US" altLang="en-US" sz="2000" dirty="0"/>
          </a:p>
          <a:p>
            <a:pPr lvl="1"/>
            <a:r>
              <a:rPr lang="en-US" sz="2000" dirty="0">
                <a:sym typeface="Arial"/>
              </a:rPr>
              <a:t>It is used to identify relationships among variables in large data sets and understand hidden patterns that they may contain.</a:t>
            </a:r>
          </a:p>
          <a:p>
            <a:pPr lvl="1"/>
            <a:r>
              <a:rPr lang="en-US" sz="2000" dirty="0"/>
              <a:t>Used by most businesses to predict future occurrences and make well informed decisions. </a:t>
            </a:r>
          </a:p>
          <a:p>
            <a:pPr marL="109728">
              <a:defRPr/>
            </a:pPr>
            <a:endParaRPr lang="en-GB" sz="20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3</a:t>
            </a:fld>
            <a:endParaRPr lang="en-US" altLang="en-US" sz="1800">
              <a:latin typeface="Arial Rounded MT Bold" panose="020F0704030504030204" pitchFamily="34" charset="0"/>
            </a:endParaRPr>
          </a:p>
        </p:txBody>
      </p:sp>
      <p:pic>
        <p:nvPicPr>
          <p:cNvPr id="3" name="Picture 2"/>
          <p:cNvPicPr>
            <a:picLocks noChangeAspect="1"/>
          </p:cNvPicPr>
          <p:nvPr/>
        </p:nvPicPr>
        <p:blipFill>
          <a:blip r:embed="rId3"/>
          <a:stretch>
            <a:fillRect/>
          </a:stretch>
        </p:blipFill>
        <p:spPr>
          <a:xfrm>
            <a:off x="7748968" y="3459754"/>
            <a:ext cx="3996669" cy="2659602"/>
          </a:xfrm>
          <a:prstGeom prst="rect">
            <a:avLst/>
          </a:prstGeom>
        </p:spPr>
      </p:pic>
    </p:spTree>
    <p:extLst>
      <p:ext uri="{BB962C8B-B14F-4D97-AF65-F5344CB8AC3E}">
        <p14:creationId xmlns:p14="http://schemas.microsoft.com/office/powerpoint/2010/main" val="1087377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Data mining approaches</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7859586" cy="4808538"/>
          </a:xfrm>
        </p:spPr>
        <p:txBody>
          <a:bodyPr numCol="1">
            <a:noAutofit/>
          </a:bodyPr>
          <a:lstStyle/>
          <a:p>
            <a:pPr marL="566928" indent="-457200" fontAlgn="auto">
              <a:spcAft>
                <a:spcPts val="0"/>
              </a:spcAft>
              <a:buFont typeface="Wingdings" panose="05000000000000000000" pitchFamily="2" charset="2"/>
              <a:buChar char="§"/>
              <a:defRPr/>
            </a:pPr>
            <a:r>
              <a:rPr lang="en-US" sz="2000" b="1" dirty="0"/>
              <a:t>Classification</a:t>
            </a:r>
          </a:p>
          <a:p>
            <a:pPr marL="714375" indent="-357188">
              <a:buFont typeface="Arial" panose="020B0604020202020204" pitchFamily="34" charset="0"/>
              <a:buChar char="•"/>
              <a:defRPr/>
            </a:pPr>
            <a:r>
              <a:rPr lang="en-US" sz="2000" dirty="0">
                <a:solidFill>
                  <a:srgbClr val="000000"/>
                </a:solidFill>
              </a:rPr>
              <a:t>A</a:t>
            </a:r>
            <a:r>
              <a:rPr lang="en-US" sz="2000" dirty="0">
                <a:solidFill>
                  <a:srgbClr val="000000"/>
                </a:solidFill>
                <a:sym typeface="Arial"/>
              </a:rPr>
              <a:t>nalyzing data to predict how to classify a new data element.</a:t>
            </a:r>
          </a:p>
          <a:p>
            <a:pPr marL="566928" indent="-457200">
              <a:buFont typeface="Wingdings" panose="05000000000000000000" pitchFamily="2" charset="2"/>
              <a:buChar char="§"/>
              <a:defRPr/>
            </a:pPr>
            <a:r>
              <a:rPr lang="en-US" sz="2000" b="1" dirty="0">
                <a:sym typeface="Arial"/>
              </a:rPr>
              <a:t>Data exploration and reduction</a:t>
            </a:r>
          </a:p>
          <a:p>
            <a:pPr marL="741553" lvl="1" indent="-284353" algn="just">
              <a:buSzPts val="2000"/>
            </a:pPr>
            <a:r>
              <a:rPr lang="en-US" sz="2000" dirty="0">
                <a:solidFill>
                  <a:srgbClr val="000000"/>
                </a:solidFill>
                <a:sym typeface="Arial"/>
              </a:rPr>
              <a:t>Cluster Analysis</a:t>
            </a:r>
            <a:r>
              <a:rPr lang="en-US" sz="2000" dirty="0"/>
              <a:t>: </a:t>
            </a:r>
            <a:r>
              <a:rPr lang="en-US" sz="2000" dirty="0">
                <a:solidFill>
                  <a:srgbClr val="000000"/>
                </a:solidFill>
                <a:sym typeface="Arial"/>
              </a:rPr>
              <a:t>identifying groups in which elements are in some way similar.</a:t>
            </a:r>
            <a:endParaRPr lang="en-US" sz="2000" b="1" dirty="0"/>
          </a:p>
          <a:p>
            <a:pPr marL="566928" indent="-457200" fontAlgn="auto">
              <a:spcAft>
                <a:spcPts val="0"/>
              </a:spcAft>
              <a:buFont typeface="Wingdings" panose="05000000000000000000" pitchFamily="2" charset="2"/>
              <a:buChar char="§"/>
              <a:defRPr/>
            </a:pPr>
            <a:r>
              <a:rPr lang="en-US" sz="2000" b="1" dirty="0"/>
              <a:t>Association</a:t>
            </a:r>
          </a:p>
          <a:p>
            <a:pPr marL="714375" indent="-357188">
              <a:buFont typeface="Arial" panose="020B0604020202020204" pitchFamily="34" charset="0"/>
              <a:buChar char="•"/>
              <a:defRPr/>
            </a:pPr>
            <a:r>
              <a:rPr lang="en-US" sz="2000" dirty="0">
                <a:solidFill>
                  <a:srgbClr val="000000"/>
                </a:solidFill>
              </a:rPr>
              <a:t>A</a:t>
            </a:r>
            <a:r>
              <a:rPr lang="en-US" sz="2000" dirty="0">
                <a:solidFill>
                  <a:srgbClr val="000000"/>
                </a:solidFill>
                <a:sym typeface="Arial"/>
              </a:rPr>
              <a:t>nalyzing databases to identify natural associations among variables and create rules for target marketing or buying recommendations.</a:t>
            </a:r>
          </a:p>
          <a:p>
            <a:pPr marL="566928" indent="-457200">
              <a:buFont typeface="Wingdings" panose="05000000000000000000" pitchFamily="2" charset="2"/>
              <a:buChar char="§"/>
              <a:defRPr/>
            </a:pPr>
            <a:r>
              <a:rPr lang="en-US" sz="2000" b="1" dirty="0"/>
              <a:t>Cause-and-effect-modelling</a:t>
            </a:r>
          </a:p>
          <a:p>
            <a:pPr marL="714375" indent="-357188">
              <a:buFont typeface="Arial" panose="020B0604020202020204" pitchFamily="34" charset="0"/>
              <a:buChar char="•"/>
              <a:defRPr/>
            </a:pPr>
            <a:r>
              <a:rPr lang="en-US" sz="2000" dirty="0">
                <a:solidFill>
                  <a:srgbClr val="000000"/>
                </a:solidFill>
                <a:sym typeface="Arial"/>
              </a:rPr>
              <a:t>Developing analytic models to describe relationships between metrics that drive business performance.</a:t>
            </a:r>
            <a:endParaRPr lang="en-US" sz="2000" dirty="0">
              <a:solidFill>
                <a:schemeClr val="dk1"/>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4</a:t>
            </a:fld>
            <a:endParaRPr lang="en-US" altLang="en-US" sz="1800">
              <a:latin typeface="Arial Rounded MT Bold" panose="020F0704030504030204" pitchFamily="34" charset="0"/>
            </a:endParaRPr>
          </a:p>
        </p:txBody>
      </p:sp>
    </p:spTree>
    <p:extLst>
      <p:ext uri="{BB962C8B-B14F-4D97-AF65-F5344CB8AC3E}">
        <p14:creationId xmlns:p14="http://schemas.microsoft.com/office/powerpoint/2010/main" val="3995103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Euclidean Distances</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10567547" cy="4808538"/>
          </a:xfrm>
        </p:spPr>
        <p:txBody>
          <a:bodyPr numCol="1">
            <a:noAutofit/>
          </a:bodyPr>
          <a:lstStyle/>
          <a:p>
            <a:pPr marL="342900" indent="-342900">
              <a:buFont typeface="Wingdings" panose="05000000000000000000" pitchFamily="2" charset="2"/>
              <a:buChar char="§"/>
            </a:pPr>
            <a:r>
              <a:rPr lang="en-US" sz="2400" b="1" dirty="0">
                <a:solidFill>
                  <a:schemeClr val="accent2"/>
                </a:solidFill>
                <a:sym typeface="Arial"/>
              </a:rPr>
              <a:t>Euclidean distance </a:t>
            </a:r>
            <a:r>
              <a:rPr lang="en-US" sz="2400" dirty="0">
                <a:solidFill>
                  <a:srgbClr val="000000"/>
                </a:solidFill>
                <a:sym typeface="Arial"/>
              </a:rPr>
              <a:t>is the straight-line distance between two points.</a:t>
            </a:r>
            <a:endParaRPr lang="en-US" altLang="en-US" sz="2400" dirty="0"/>
          </a:p>
          <a:p>
            <a:pPr marL="342900" indent="-342900">
              <a:buFont typeface="Wingdings" panose="05000000000000000000" pitchFamily="2" charset="2"/>
              <a:buChar char="§"/>
            </a:pPr>
            <a:r>
              <a:rPr lang="en-US" sz="2400" dirty="0">
                <a:solidFill>
                  <a:srgbClr val="000000"/>
                </a:solidFill>
                <a:sym typeface="Arial"/>
              </a:rPr>
              <a:t>Assume that the values of the predictors of two records X and Y are labeled (x</a:t>
            </a:r>
            <a:r>
              <a:rPr lang="en-US" sz="2400" baseline="-25000" dirty="0">
                <a:solidFill>
                  <a:srgbClr val="000000"/>
                </a:solidFill>
                <a:sym typeface="Arial"/>
              </a:rPr>
              <a:t>1</a:t>
            </a:r>
            <a:r>
              <a:rPr lang="en-US" sz="2400" dirty="0">
                <a:solidFill>
                  <a:srgbClr val="000000"/>
                </a:solidFill>
                <a:sym typeface="Arial"/>
              </a:rPr>
              <a:t>, x</a:t>
            </a:r>
            <a:r>
              <a:rPr lang="en-US" sz="2400" baseline="-25000" dirty="0">
                <a:solidFill>
                  <a:srgbClr val="000000"/>
                </a:solidFill>
                <a:sym typeface="Arial"/>
              </a:rPr>
              <a:t>2</a:t>
            </a:r>
            <a:r>
              <a:rPr lang="en-US" sz="2400" dirty="0">
                <a:solidFill>
                  <a:srgbClr val="000000"/>
                </a:solidFill>
                <a:sym typeface="Arial"/>
              </a:rPr>
              <a:t>, … , </a:t>
            </a:r>
            <a:r>
              <a:rPr lang="en-US" sz="2400" dirty="0" err="1">
                <a:solidFill>
                  <a:srgbClr val="000000"/>
                </a:solidFill>
                <a:sym typeface="Arial"/>
              </a:rPr>
              <a:t>x</a:t>
            </a:r>
            <a:r>
              <a:rPr lang="en-US" sz="2400" baseline="-25000" dirty="0" err="1">
                <a:solidFill>
                  <a:srgbClr val="000000"/>
                </a:solidFill>
                <a:sym typeface="Arial"/>
              </a:rPr>
              <a:t>n</a:t>
            </a:r>
            <a:r>
              <a:rPr lang="en-US" sz="2400" dirty="0">
                <a:solidFill>
                  <a:srgbClr val="000000"/>
                </a:solidFill>
                <a:sym typeface="Arial"/>
              </a:rPr>
              <a:t>) and (y</a:t>
            </a:r>
            <a:r>
              <a:rPr lang="en-US" sz="2400" baseline="-25000" dirty="0">
                <a:solidFill>
                  <a:srgbClr val="000000"/>
                </a:solidFill>
                <a:sym typeface="Arial"/>
              </a:rPr>
              <a:t>1</a:t>
            </a:r>
            <a:r>
              <a:rPr lang="en-US" sz="2400" dirty="0">
                <a:solidFill>
                  <a:srgbClr val="000000"/>
                </a:solidFill>
                <a:sym typeface="Arial"/>
              </a:rPr>
              <a:t>, y</a:t>
            </a:r>
            <a:r>
              <a:rPr lang="en-US" sz="2400" baseline="-25000" dirty="0">
                <a:solidFill>
                  <a:srgbClr val="000000"/>
                </a:solidFill>
                <a:sym typeface="Arial"/>
              </a:rPr>
              <a:t>2</a:t>
            </a:r>
            <a:r>
              <a:rPr lang="en-US" sz="2400" dirty="0">
                <a:solidFill>
                  <a:srgbClr val="000000"/>
                </a:solidFill>
                <a:sym typeface="Arial"/>
              </a:rPr>
              <a:t>, … ,</a:t>
            </a:r>
            <a:r>
              <a:rPr lang="en-US" sz="2400" dirty="0" err="1">
                <a:solidFill>
                  <a:srgbClr val="000000"/>
                </a:solidFill>
                <a:sym typeface="Arial"/>
              </a:rPr>
              <a:t>y</a:t>
            </a:r>
            <a:r>
              <a:rPr lang="en-US" sz="2400" baseline="-25000" dirty="0" err="1">
                <a:solidFill>
                  <a:srgbClr val="000000"/>
                </a:solidFill>
                <a:sym typeface="Arial"/>
              </a:rPr>
              <a:t>n</a:t>
            </a:r>
            <a:r>
              <a:rPr lang="en-US" sz="2400" dirty="0">
                <a:solidFill>
                  <a:srgbClr val="000000"/>
                </a:solidFill>
                <a:sym typeface="Arial"/>
              </a:rPr>
              <a:t>)</a:t>
            </a:r>
          </a:p>
          <a:p>
            <a:pPr marL="342900" indent="-342900">
              <a:buFont typeface="Wingdings" panose="05000000000000000000" pitchFamily="2" charset="2"/>
              <a:buChar char="§"/>
            </a:pPr>
            <a:r>
              <a:rPr lang="en-US" sz="2400" dirty="0">
                <a:solidFill>
                  <a:srgbClr val="000000"/>
                </a:solidFill>
                <a:sym typeface="Arial"/>
              </a:rPr>
              <a:t>The Euclidean distance measure between the two records is: </a:t>
            </a:r>
          </a:p>
          <a:p>
            <a:pPr marL="342900" indent="-342900">
              <a:buFont typeface="Wingdings" panose="05000000000000000000" pitchFamily="2" charset="2"/>
              <a:buChar char="§"/>
            </a:pPr>
            <a:endParaRPr lang="en-US" sz="2400" dirty="0">
              <a:solidFill>
                <a:srgbClr val="000000"/>
              </a:solidFill>
              <a:sym typeface="Arial"/>
            </a:endParaRPr>
          </a:p>
          <a:p>
            <a:pPr marL="342900" indent="-342900">
              <a:buFont typeface="Wingdings" panose="05000000000000000000" pitchFamily="2" charset="2"/>
              <a:buChar char="§"/>
            </a:pPr>
            <a:endParaRPr lang="en-US" sz="2400" dirty="0">
              <a:solidFill>
                <a:srgbClr val="000000"/>
              </a:solidFill>
              <a:sym typeface="Arial"/>
            </a:endParaRPr>
          </a:p>
          <a:p>
            <a:pPr marL="342900" indent="-342900">
              <a:buFont typeface="Wingdings" panose="05000000000000000000" pitchFamily="2" charset="2"/>
              <a:buChar char="§"/>
            </a:pPr>
            <a:endParaRPr lang="en-US" sz="2400" dirty="0">
              <a:solidFill>
                <a:srgbClr val="000000"/>
              </a:solidFill>
              <a:sym typeface="Arial"/>
            </a:endParaRPr>
          </a:p>
          <a:p>
            <a:pPr marL="342900" indent="-342900">
              <a:buFont typeface="Wingdings" panose="05000000000000000000" pitchFamily="2" charset="2"/>
              <a:buChar char="§"/>
            </a:pPr>
            <a:r>
              <a:rPr lang="en-US" sz="2400" dirty="0">
                <a:solidFill>
                  <a:srgbClr val="000000"/>
                </a:solidFill>
                <a:sym typeface="Arial"/>
              </a:rPr>
              <a:t>In Excel, you can use this formula to compute the Euclidean distance:</a:t>
            </a:r>
          </a:p>
          <a:p>
            <a:pPr algn="ctr"/>
            <a:r>
              <a:rPr lang="en-US" sz="2400" b="1" dirty="0">
                <a:solidFill>
                  <a:schemeClr val="tx2"/>
                </a:solidFill>
                <a:sym typeface="Arial"/>
              </a:rPr>
              <a:t>SQRT(SUMXMY2(array1, array2))</a:t>
            </a:r>
            <a:endParaRPr lang="en-US" sz="2200" b="1" dirty="0">
              <a:solidFill>
                <a:schemeClr val="tx2"/>
              </a:solidFill>
              <a:sym typeface="Arial"/>
            </a:endParaRPr>
          </a:p>
          <a:p>
            <a:endParaRPr lang="en-US" altLang="en-US" sz="2400" dirty="0"/>
          </a:p>
          <a:p>
            <a:pPr marL="109728">
              <a:defRPr/>
            </a:pPr>
            <a:endParaRPr lang="en-GB" sz="2400" dirty="0"/>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5</a:t>
            </a:fld>
            <a:endParaRPr lang="en-US" altLang="en-US" sz="1800">
              <a:latin typeface="Arial Rounded MT Bold" panose="020F0704030504030204" pitchFamily="34" charset="0"/>
            </a:endParaRPr>
          </a:p>
        </p:txBody>
      </p:sp>
      <mc:AlternateContent xmlns:mc="http://schemas.openxmlformats.org/markup-compatibility/2006" xmlns:a14="http://schemas.microsoft.com/office/drawing/2010/main">
        <mc:Choice Requires="a14">
          <p:sp>
            <p:nvSpPr>
              <p:cNvPr id="6" name="Object 2" descr="the square root of start expression left parenthesis x sub 1 minus y sub 1 right parenthesis squared + left parenthesis x sub 2 minus y sub 2 right parenthesis squared + ellipsis + left parenthesis x sub n minus y sub n right parenthesis squared, end expression.This equation is labeled, 10.1">
                <a:extLst>
                  <a:ext uri="{FF2B5EF4-FFF2-40B4-BE49-F238E27FC236}">
                    <a16:creationId xmlns:a16="http://schemas.microsoft.com/office/drawing/2014/main" id="{5BEEFAEA-D0ED-467B-B106-1D0CEEF3DDB6}"/>
                  </a:ext>
                </a:extLst>
              </p:cNvPr>
              <p:cNvSpPr txBox="1"/>
              <p:nvPr/>
            </p:nvSpPr>
            <p:spPr>
              <a:xfrm>
                <a:off x="2813716" y="3888957"/>
                <a:ext cx="6375086" cy="840729"/>
              </a:xfrm>
              <a:prstGeom prst="rect">
                <a:avLst/>
              </a:prstGeom>
            </p:spPr>
            <p:txBody>
              <a:bodyPr>
                <a:normAutofit/>
              </a:bodyPr>
              <a:lstStyle/>
              <a:p>
                <a:pPr/>
                <a14:m>
                  <m:oMathPara xmlns:m="http://schemas.openxmlformats.org/officeDocument/2006/math">
                    <m:oMathParaPr>
                      <m:jc m:val="center"/>
                    </m:oMathParaPr>
                    <m:oMath xmlns:m="http://schemas.openxmlformats.org/officeDocument/2006/math">
                      <m:rad>
                        <m:radPr>
                          <m:degHide m:val="on"/>
                          <m:ctrlPr>
                            <a:rPr lang="en-GB" sz="2400" i="1">
                              <a:solidFill>
                                <a:srgbClr val="000000"/>
                              </a:solidFill>
                              <a:latin typeface="Cambria Math" panose="02040503050406030204" pitchFamily="18" charset="0"/>
                            </a:rPr>
                          </m:ctrlPr>
                        </m:radPr>
                        <m:deg/>
                        <m:e>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𝑥</m:t>
                              </m:r>
                            </m:e>
                            <m:sub>
                              <m:r>
                                <a:rPr lang="en-GB" sz="2400" i="1">
                                  <a:solidFill>
                                    <a:srgbClr val="000000"/>
                                  </a:solidFill>
                                  <a:latin typeface="Cambria Math" panose="02040503050406030204" pitchFamily="18" charset="0"/>
                                </a:rPr>
                                <m:t>1</m:t>
                              </m:r>
                            </m:sub>
                          </m:sSub>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𝑦</m:t>
                              </m:r>
                            </m:e>
                            <m:sub>
                              <m:r>
                                <a:rPr lang="en-GB" sz="2400" i="1">
                                  <a:solidFill>
                                    <a:srgbClr val="000000"/>
                                  </a:solidFill>
                                  <a:latin typeface="Cambria Math" panose="02040503050406030204" pitchFamily="18" charset="0"/>
                                </a:rPr>
                                <m:t>1</m:t>
                              </m:r>
                            </m:sub>
                          </m:sSub>
                          <m:sSup>
                            <m:sSupPr>
                              <m:ctrlPr>
                                <a:rPr lang="en-GB" sz="2400" i="1">
                                  <a:solidFill>
                                    <a:srgbClr val="000000"/>
                                  </a:solidFill>
                                  <a:latin typeface="Cambria Math" panose="02040503050406030204" pitchFamily="18" charset="0"/>
                                </a:rPr>
                              </m:ctrlPr>
                            </m:sSupPr>
                            <m:e>
                              <m:r>
                                <a:rPr lang="en-GB" sz="2400" i="1">
                                  <a:solidFill>
                                    <a:srgbClr val="000000"/>
                                  </a:solidFill>
                                  <a:latin typeface="Cambria Math" panose="02040503050406030204" pitchFamily="18" charset="0"/>
                                </a:rPr>
                                <m:t>)</m:t>
                              </m:r>
                            </m:e>
                            <m:sup>
                              <m:r>
                                <a:rPr lang="en-GB" sz="2400" i="1">
                                  <a:solidFill>
                                    <a:srgbClr val="000000"/>
                                  </a:solidFill>
                                  <a:latin typeface="Cambria Math" panose="02040503050406030204" pitchFamily="18" charset="0"/>
                                </a:rPr>
                                <m:t>2</m:t>
                              </m:r>
                            </m:sup>
                          </m:sSup>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𝑥</m:t>
                              </m:r>
                            </m:e>
                            <m:sub>
                              <m:r>
                                <a:rPr lang="en-GB" sz="2400" i="1">
                                  <a:solidFill>
                                    <a:srgbClr val="000000"/>
                                  </a:solidFill>
                                  <a:latin typeface="Cambria Math" panose="02040503050406030204" pitchFamily="18" charset="0"/>
                                </a:rPr>
                                <m:t>2</m:t>
                              </m:r>
                            </m:sub>
                          </m:sSub>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𝑦</m:t>
                              </m:r>
                            </m:e>
                            <m:sub>
                              <m:r>
                                <a:rPr lang="en-GB" sz="2400" i="1">
                                  <a:solidFill>
                                    <a:srgbClr val="000000"/>
                                  </a:solidFill>
                                  <a:latin typeface="Cambria Math" panose="02040503050406030204" pitchFamily="18" charset="0"/>
                                </a:rPr>
                                <m:t>2</m:t>
                              </m:r>
                            </m:sub>
                          </m:sSub>
                          <m:sSup>
                            <m:sSupPr>
                              <m:ctrlPr>
                                <a:rPr lang="en-GB" sz="2400" i="1">
                                  <a:solidFill>
                                    <a:srgbClr val="000000"/>
                                  </a:solidFill>
                                  <a:latin typeface="Cambria Math" panose="02040503050406030204" pitchFamily="18" charset="0"/>
                                </a:rPr>
                              </m:ctrlPr>
                            </m:sSupPr>
                            <m:e>
                              <m:r>
                                <a:rPr lang="en-GB" sz="2400" i="1">
                                  <a:solidFill>
                                    <a:srgbClr val="000000"/>
                                  </a:solidFill>
                                  <a:latin typeface="Cambria Math" panose="02040503050406030204" pitchFamily="18" charset="0"/>
                                </a:rPr>
                                <m:t>)</m:t>
                              </m:r>
                            </m:e>
                            <m:sup>
                              <m:r>
                                <a:rPr lang="en-GB" sz="2400" i="1">
                                  <a:solidFill>
                                    <a:srgbClr val="000000"/>
                                  </a:solidFill>
                                  <a:latin typeface="Cambria Math" panose="02040503050406030204" pitchFamily="18" charset="0"/>
                                </a:rPr>
                                <m:t>2</m:t>
                              </m:r>
                            </m:sup>
                          </m:sSup>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𝑥</m:t>
                              </m:r>
                            </m:e>
                            <m:sub>
                              <m:r>
                                <a:rPr lang="en-GB" sz="2400" i="1">
                                  <a:solidFill>
                                    <a:srgbClr val="000000"/>
                                  </a:solidFill>
                                  <a:latin typeface="Cambria Math" panose="02040503050406030204" pitchFamily="18" charset="0"/>
                                </a:rPr>
                                <m:t>𝑛</m:t>
                              </m:r>
                            </m:sub>
                          </m:sSub>
                          <m:r>
                            <a:rPr lang="en-GB" sz="2400" i="1">
                              <a:solidFill>
                                <a:srgbClr val="000000"/>
                              </a:solidFill>
                              <a:latin typeface="Cambria Math" panose="02040503050406030204" pitchFamily="18" charset="0"/>
                            </a:rPr>
                            <m:t>−</m:t>
                          </m:r>
                          <m:sSub>
                            <m:sSubPr>
                              <m:ctrlPr>
                                <a:rPr lang="en-GB" sz="2400" i="1">
                                  <a:solidFill>
                                    <a:srgbClr val="000000"/>
                                  </a:solidFill>
                                  <a:latin typeface="Cambria Math" panose="02040503050406030204" pitchFamily="18" charset="0"/>
                                </a:rPr>
                              </m:ctrlPr>
                            </m:sSubPr>
                            <m:e>
                              <m:r>
                                <a:rPr lang="en-GB" sz="2400" i="1">
                                  <a:solidFill>
                                    <a:srgbClr val="000000"/>
                                  </a:solidFill>
                                  <a:latin typeface="Cambria Math" panose="02040503050406030204" pitchFamily="18" charset="0"/>
                                </a:rPr>
                                <m:t>𝑦</m:t>
                              </m:r>
                            </m:e>
                            <m:sub>
                              <m:r>
                                <a:rPr lang="en-GB" sz="2400" i="1">
                                  <a:solidFill>
                                    <a:srgbClr val="000000"/>
                                  </a:solidFill>
                                  <a:latin typeface="Cambria Math" panose="02040503050406030204" pitchFamily="18" charset="0"/>
                                </a:rPr>
                                <m:t>𝑛</m:t>
                              </m:r>
                            </m:sub>
                          </m:sSub>
                          <m:sSup>
                            <m:sSupPr>
                              <m:ctrlPr>
                                <a:rPr lang="en-GB" sz="2400" i="1">
                                  <a:solidFill>
                                    <a:srgbClr val="000000"/>
                                  </a:solidFill>
                                  <a:latin typeface="Cambria Math" panose="02040503050406030204" pitchFamily="18" charset="0"/>
                                </a:rPr>
                              </m:ctrlPr>
                            </m:sSupPr>
                            <m:e>
                              <m:r>
                                <a:rPr lang="en-GB" sz="2400" i="1">
                                  <a:solidFill>
                                    <a:srgbClr val="000000"/>
                                  </a:solidFill>
                                  <a:latin typeface="Cambria Math" panose="02040503050406030204" pitchFamily="18" charset="0"/>
                                </a:rPr>
                                <m:t>)</m:t>
                              </m:r>
                            </m:e>
                            <m:sup>
                              <m:r>
                                <a:rPr lang="en-GB" sz="2400" i="1">
                                  <a:solidFill>
                                    <a:srgbClr val="000000"/>
                                  </a:solidFill>
                                  <a:latin typeface="Cambria Math" panose="02040503050406030204" pitchFamily="18" charset="0"/>
                                </a:rPr>
                                <m:t>2</m:t>
                              </m:r>
                            </m:sup>
                          </m:sSup>
                        </m:e>
                      </m:rad>
                    </m:oMath>
                  </m:oMathPara>
                </a14:m>
                <a:endParaRPr lang="en-GB" sz="2400" dirty="0"/>
              </a:p>
            </p:txBody>
          </p:sp>
        </mc:Choice>
        <mc:Fallback xmlns="">
          <p:sp>
            <p:nvSpPr>
              <p:cNvPr id="6" name="Object 2" descr="the square root of start expression left parenthesis x sub 1 minus y sub 1 right parenthesis squared + left parenthesis x sub 2 minus y sub 2 right parenthesis squared + ellipsis + left parenthesis x sub n minus y sub n right parenthesis squared, end expression.This equation is labeled, 10.1">
                <a:extLst>
                  <a:ext uri="{FF2B5EF4-FFF2-40B4-BE49-F238E27FC236}">
                    <a16:creationId xmlns:a16="http://schemas.microsoft.com/office/drawing/2014/main" id="{5BEEFAEA-D0ED-467B-B106-1D0CEEF3DDB6}"/>
                  </a:ext>
                </a:extLst>
              </p:cNvPr>
              <p:cNvSpPr txBox="1">
                <a:spLocks noRot="1" noChangeAspect="1" noMove="1" noResize="1" noEditPoints="1" noAdjustHandles="1" noChangeArrowheads="1" noChangeShapeType="1" noTextEdit="1"/>
              </p:cNvSpPr>
              <p:nvPr/>
            </p:nvSpPr>
            <p:spPr>
              <a:xfrm>
                <a:off x="2813716" y="3888957"/>
                <a:ext cx="6375086" cy="840729"/>
              </a:xfrm>
              <a:prstGeom prst="rect">
                <a:avLst/>
              </a:prstGeom>
              <a:blipFill>
                <a:blip r:embed="rId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103742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Euclidean Distances example</a:t>
            </a:r>
            <a:endParaRPr lang="en-GB" altLang="en-US" i="1" kern="1200" dirty="0">
              <a:solidFill>
                <a:srgbClr val="05345C"/>
              </a:solidFill>
              <a:latin typeface="Alegreya Sans ExtraBold" pitchFamily="2" charset="0"/>
              <a:ea typeface="+mj-ea"/>
              <a:cs typeface="+mj-cs"/>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6</a:t>
            </a:fld>
            <a:endParaRPr lang="en-US" altLang="en-US" sz="1800">
              <a:latin typeface="Arial Rounded MT Bold" panose="020F0704030504030204" pitchFamily="34" charset="0"/>
            </a:endParaRPr>
          </a:p>
        </p:txBody>
      </p:sp>
      <p:sp>
        <p:nvSpPr>
          <p:cNvPr id="7" name="Rectangle 3"/>
          <p:cNvSpPr>
            <a:spLocks noGrp="1" noChangeArrowheads="1"/>
          </p:cNvSpPr>
          <p:nvPr>
            <p:ph type="body" idx="1"/>
          </p:nvPr>
        </p:nvSpPr>
        <p:spPr>
          <a:xfrm>
            <a:off x="701246" y="1556792"/>
            <a:ext cx="8263242" cy="4114800"/>
          </a:xfrm>
        </p:spPr>
        <p:txBody>
          <a:bodyPr/>
          <a:lstStyle/>
          <a:p>
            <a:pPr marL="342900" indent="-342900" eaLnBrk="1" hangingPunct="1">
              <a:buFont typeface="Wingdings" panose="05000000000000000000" pitchFamily="2" charset="2"/>
              <a:buChar char="§"/>
            </a:pPr>
            <a:r>
              <a:rPr lang="en-US" sz="2000" dirty="0">
                <a:solidFill>
                  <a:srgbClr val="000000"/>
                </a:solidFill>
                <a:sym typeface="Arial"/>
              </a:rPr>
              <a:t>Colleges and Universities</a:t>
            </a:r>
          </a:p>
          <a:p>
            <a:pPr marL="342900" indent="-342900" eaLnBrk="1" hangingPunct="1">
              <a:buFont typeface="Wingdings" panose="05000000000000000000" pitchFamily="2" charset="2"/>
              <a:buChar char="§"/>
            </a:pPr>
            <a:endParaRPr lang="en-US" altLang="en-US" sz="2000" dirty="0">
              <a:solidFill>
                <a:srgbClr val="000000"/>
              </a:solidFill>
              <a:sym typeface="Arial"/>
            </a:endParaRPr>
          </a:p>
          <a:p>
            <a:pPr marL="342900" indent="-342900" eaLnBrk="1" hangingPunct="1">
              <a:buFont typeface="Wingdings" panose="05000000000000000000" pitchFamily="2" charset="2"/>
              <a:buChar char="§"/>
            </a:pPr>
            <a:endParaRPr lang="en-US" altLang="en-US" sz="2000" dirty="0">
              <a:solidFill>
                <a:srgbClr val="000000"/>
              </a:solidFill>
              <a:sym typeface="Arial"/>
            </a:endParaRPr>
          </a:p>
          <a:p>
            <a:pPr marL="342900" indent="-342900" eaLnBrk="1" hangingPunct="1">
              <a:buFont typeface="Wingdings" panose="05000000000000000000" pitchFamily="2" charset="2"/>
              <a:buChar char="§"/>
            </a:pPr>
            <a:endParaRPr lang="en-US" altLang="en-US" sz="2000" dirty="0">
              <a:solidFill>
                <a:srgbClr val="000000"/>
              </a:solidFill>
              <a:sym typeface="Arial"/>
            </a:endParaRPr>
          </a:p>
          <a:p>
            <a:pPr marL="342900" indent="-342900" eaLnBrk="1" hangingPunct="1">
              <a:buFont typeface="Wingdings" panose="05000000000000000000" pitchFamily="2" charset="2"/>
              <a:buChar char="§"/>
            </a:pPr>
            <a:endParaRPr lang="en-US" altLang="en-US" sz="2000" dirty="0">
              <a:solidFill>
                <a:srgbClr val="000000"/>
              </a:solidFill>
              <a:sym typeface="Arial"/>
            </a:endParaRPr>
          </a:p>
          <a:p>
            <a:pPr marL="342900" indent="-342900" eaLnBrk="1" hangingPunct="1">
              <a:buFont typeface="Wingdings" panose="05000000000000000000" pitchFamily="2" charset="2"/>
              <a:buChar char="§"/>
            </a:pPr>
            <a:endParaRPr lang="en-US" altLang="en-US" sz="2000" dirty="0">
              <a:solidFill>
                <a:srgbClr val="000000"/>
              </a:solidFill>
              <a:sym typeface="Arial"/>
            </a:endParaRPr>
          </a:p>
          <a:p>
            <a:pPr marL="342900" indent="-342900" eaLnBrk="1" hangingPunct="1">
              <a:buFont typeface="Wingdings" panose="05000000000000000000" pitchFamily="2" charset="2"/>
              <a:buChar char="§"/>
            </a:pPr>
            <a:r>
              <a:rPr lang="en-US" sz="2000" dirty="0"/>
              <a:t>The distance between Amherst and Barnard is</a:t>
            </a:r>
          </a:p>
          <a:p>
            <a:pPr marL="342900" indent="-342900" eaLnBrk="1" hangingPunct="1">
              <a:buFont typeface="Wingdings" panose="05000000000000000000" pitchFamily="2" charset="2"/>
              <a:buChar char="§"/>
            </a:pPr>
            <a:endParaRPr lang="en-US" sz="2000" dirty="0"/>
          </a:p>
          <a:p>
            <a:pPr eaLnBrk="1" hangingPunct="1"/>
            <a:endParaRPr lang="en-US" altLang="en-US" dirty="0"/>
          </a:p>
          <a:p>
            <a:pPr eaLnBrk="1" hangingPunct="1"/>
            <a:endParaRPr lang="en-US" altLang="en-US" dirty="0"/>
          </a:p>
          <a:p>
            <a:pPr eaLnBrk="1" hangingPunct="1"/>
            <a:endParaRPr lang="en-US" altLang="en-US" dirty="0"/>
          </a:p>
          <a:p>
            <a:pPr eaLnBrk="1" hangingPunct="1"/>
            <a:endParaRPr lang="en-US" altLang="en-US" dirty="0"/>
          </a:p>
        </p:txBody>
      </p:sp>
      <p:pic>
        <p:nvPicPr>
          <p:cNvPr id="8" name="Picture 7" descr="A table lists the acceptance rate and Median S A T scores of 7 schools. The table has 7 rows and 6 columns. The columns have the following headings from left to right. School, Type, Median S A T, Acceptance rate, Expenditures per student, Top 10% H S, Graduation %. The row entries are as follows. The row entries are as follows. Row 1. Amherst, liberal arts, 1315, 0.22, $26,636, 85, 93. Row 2. Barnard, liberal arts, 1220, 0.53, $17,653, 69, 80. Row 3. Bates, liberal arts, 1240, 0.36, $17,554, 58, 88. Row 4. Berkeley, university, 1176, 0.37, $23,665, 95, 68. Row 5. Bowdon, liberal arts, 1300, 0.24, $25,703, 78, 90. Row 6. Brown, university, 1281, 0.24, $24,201, 80, 90. Row 7. Bryn Mawr, liberal arts, 1255, 0.56, $18,847, 70, 84.">
            <a:extLst>
              <a:ext uri="{FF2B5EF4-FFF2-40B4-BE49-F238E27FC236}">
                <a16:creationId xmlns:a16="http://schemas.microsoft.com/office/drawing/2014/main" id="{8835C757-3EE5-4A2D-B947-F6FC46309372}"/>
              </a:ext>
            </a:extLst>
          </p:cNvPr>
          <p:cNvPicPr>
            <a:picLocks noChangeAspect="1"/>
          </p:cNvPicPr>
          <p:nvPr/>
        </p:nvPicPr>
        <p:blipFill>
          <a:blip r:embed="rId3"/>
          <a:stretch>
            <a:fillRect/>
          </a:stretch>
        </p:blipFill>
        <p:spPr>
          <a:xfrm>
            <a:off x="1844747" y="2094744"/>
            <a:ext cx="7690785" cy="1854425"/>
          </a:xfrm>
          <a:prstGeom prst="rect">
            <a:avLst/>
          </a:prstGeom>
        </p:spPr>
      </p:pic>
      <p:graphicFrame>
        <p:nvGraphicFramePr>
          <p:cNvPr id="9" name="Object 8" descr="The square root of start expression left parenthesis 1315 minus 1220 right parenthesis squared + left parenthesis 22% minus 53% right parenthesis squared + left parenthesis 26,636 minus 17,653 right parenthesis squared + left parenthesis 85 minus 69 right parenthesis squared + left parenthesis 93 minus 80 right parenthesis squared end expression = 8,983.53.">
            <a:extLst>
              <a:ext uri="{FF2B5EF4-FFF2-40B4-BE49-F238E27FC236}">
                <a16:creationId xmlns:a16="http://schemas.microsoft.com/office/drawing/2014/main" id="{A7CF5808-7032-4CFA-B762-3FBCAFF094AB}"/>
              </a:ext>
            </a:extLst>
          </p:cNvPr>
          <p:cNvGraphicFramePr>
            <a:graphicFrameLocks noChangeAspect="1"/>
          </p:cNvGraphicFramePr>
          <p:nvPr/>
        </p:nvGraphicFramePr>
        <p:xfrm>
          <a:off x="2377335" y="4739311"/>
          <a:ext cx="6991370" cy="743763"/>
        </p:xfrm>
        <a:graphic>
          <a:graphicData uri="http://schemas.openxmlformats.org/presentationml/2006/ole">
            <mc:AlternateContent xmlns:mc="http://schemas.openxmlformats.org/markup-compatibility/2006">
              <mc:Choice xmlns:v="urn:schemas-microsoft-com:vml" Requires="v">
                <p:oleObj name="Equation" r:id="rId4" imgW="4775040" imgH="507960" progId="Equation.DSMT4">
                  <p:embed/>
                </p:oleObj>
              </mc:Choice>
              <mc:Fallback>
                <p:oleObj name="Equation" r:id="rId4" imgW="4775040" imgH="507960" progId="Equation.DSMT4">
                  <p:embed/>
                  <p:pic>
                    <p:nvPicPr>
                      <p:cNvPr id="9" name="Object 8" descr="The square root of start expression left parenthesis 1315 minus 1220 right parenthesis squared + left parenthesis 22% minus 53% right parenthesis squared + left parenthesis 26,636 minus 17,653 right parenthesis squared + left parenthesis 85 minus 69 right parenthesis squared + left parenthesis 93 minus 80 right parenthesis squared end expression = 8,983.53.">
                        <a:extLst>
                          <a:ext uri="{FF2B5EF4-FFF2-40B4-BE49-F238E27FC236}">
                            <a16:creationId xmlns:a16="http://schemas.microsoft.com/office/drawing/2014/main" id="{A7CF5808-7032-4CFA-B762-3FBCAFF094AB}"/>
                          </a:ext>
                        </a:extLst>
                      </p:cNvPr>
                      <p:cNvPicPr/>
                      <p:nvPr/>
                    </p:nvPicPr>
                    <p:blipFill>
                      <a:blip r:embed="rId5"/>
                      <a:stretch>
                        <a:fillRect/>
                      </a:stretch>
                    </p:blipFill>
                    <p:spPr>
                      <a:xfrm>
                        <a:off x="2377335" y="4739311"/>
                        <a:ext cx="6991370" cy="743763"/>
                      </a:xfrm>
                      <a:prstGeom prst="rect">
                        <a:avLst/>
                      </a:prstGeom>
                    </p:spPr>
                  </p:pic>
                </p:oleObj>
              </mc:Fallback>
            </mc:AlternateContent>
          </a:graphicData>
        </a:graphic>
      </p:graphicFrame>
      <p:graphicFrame>
        <p:nvGraphicFramePr>
          <p:cNvPr id="10" name="Object 9" descr="Excel formula = S Q R T left parenthesis S U M X M Y 2 left parenthesis C 4 colon G 4, C 5 colon G 5 right parenthesis right parenthesis.">
            <a:extLst>
              <a:ext uri="{FF2B5EF4-FFF2-40B4-BE49-F238E27FC236}">
                <a16:creationId xmlns:a16="http://schemas.microsoft.com/office/drawing/2014/main" id="{9A2BDF4B-4D3E-45C1-AA79-E0B2C2232234}"/>
              </a:ext>
            </a:extLst>
          </p:cNvPr>
          <p:cNvGraphicFramePr>
            <a:graphicFrameLocks noChangeAspect="1"/>
          </p:cNvGraphicFramePr>
          <p:nvPr/>
        </p:nvGraphicFramePr>
        <p:xfrm>
          <a:off x="2903174" y="5706681"/>
          <a:ext cx="5939691" cy="359982"/>
        </p:xfrm>
        <a:graphic>
          <a:graphicData uri="http://schemas.openxmlformats.org/presentationml/2006/ole">
            <mc:AlternateContent xmlns:mc="http://schemas.openxmlformats.org/markup-compatibility/2006">
              <mc:Choice xmlns:v="urn:schemas-microsoft-com:vml" Requires="v">
                <p:oleObj name="Equation" r:id="rId6" imgW="3352680" imgH="203040" progId="Equation.DSMT4">
                  <p:embed/>
                </p:oleObj>
              </mc:Choice>
              <mc:Fallback>
                <p:oleObj name="Equation" r:id="rId6" imgW="3352680" imgH="203040" progId="Equation.DSMT4">
                  <p:embed/>
                  <p:pic>
                    <p:nvPicPr>
                      <p:cNvPr id="10" name="Object 9" descr="Excel formula = S Q R T left parenthesis S U M X M Y 2 left parenthesis C 4 colon G 4, C 5 colon G 5 right parenthesis right parenthesis.">
                        <a:extLst>
                          <a:ext uri="{FF2B5EF4-FFF2-40B4-BE49-F238E27FC236}">
                            <a16:creationId xmlns:a16="http://schemas.microsoft.com/office/drawing/2014/main" id="{9A2BDF4B-4D3E-45C1-AA79-E0B2C2232234}"/>
                          </a:ext>
                        </a:extLst>
                      </p:cNvPr>
                      <p:cNvPicPr/>
                      <p:nvPr/>
                    </p:nvPicPr>
                    <p:blipFill>
                      <a:blip r:embed="rId7"/>
                      <a:stretch>
                        <a:fillRect/>
                      </a:stretch>
                    </p:blipFill>
                    <p:spPr>
                      <a:xfrm>
                        <a:off x="2903174" y="5706681"/>
                        <a:ext cx="5939691" cy="359982"/>
                      </a:xfrm>
                      <a:prstGeom prst="rect">
                        <a:avLst/>
                      </a:prstGeom>
                    </p:spPr>
                  </p:pic>
                </p:oleObj>
              </mc:Fallback>
            </mc:AlternateContent>
          </a:graphicData>
        </a:graphic>
      </p:graphicFrame>
    </p:spTree>
    <p:extLst>
      <p:ext uri="{BB962C8B-B14F-4D97-AF65-F5344CB8AC3E}">
        <p14:creationId xmlns:p14="http://schemas.microsoft.com/office/powerpoint/2010/main" val="305590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Normalizing distance measures</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10567547" cy="4808538"/>
          </a:xfrm>
        </p:spPr>
        <p:txBody>
          <a:bodyPr numCol="1">
            <a:noAutofit/>
          </a:bodyPr>
          <a:lstStyle/>
          <a:p>
            <a:pPr marL="342900" indent="-342900">
              <a:buFont typeface="Wingdings" panose="05000000000000000000" pitchFamily="2" charset="2"/>
              <a:buChar char="§"/>
            </a:pPr>
            <a:r>
              <a:rPr lang="en-US" sz="2400" dirty="0">
                <a:solidFill>
                  <a:srgbClr val="000000"/>
                </a:solidFill>
                <a:sym typeface="Arial"/>
              </a:rPr>
              <a:t>Predictors often have different scales</a:t>
            </a:r>
          </a:p>
          <a:p>
            <a:pPr marL="1028700" lvl="1" indent="-342900">
              <a:buFont typeface="Wingdings" panose="05000000000000000000" pitchFamily="2" charset="2"/>
              <a:buChar char="§"/>
            </a:pPr>
            <a:r>
              <a:rPr lang="en-US" sz="2200" dirty="0">
                <a:solidFill>
                  <a:srgbClr val="000000"/>
                </a:solidFill>
                <a:sym typeface="Arial"/>
              </a:rPr>
              <a:t>E.g., percentages (25%) versus currency amounts (£11,320)  </a:t>
            </a:r>
          </a:p>
          <a:p>
            <a:pPr marL="342900" indent="-342900">
              <a:buFont typeface="Wingdings" panose="05000000000000000000" pitchFamily="2" charset="2"/>
              <a:buChar char="§"/>
            </a:pPr>
            <a:r>
              <a:rPr lang="en-US" sz="2400" dirty="0">
                <a:solidFill>
                  <a:srgbClr val="000000"/>
                </a:solidFill>
                <a:sym typeface="Arial"/>
              </a:rPr>
              <a:t>So they need to be standardized before computing the distance.</a:t>
            </a:r>
          </a:p>
          <a:p>
            <a:pPr marL="342900" indent="-342900">
              <a:buFont typeface="Wingdings" panose="05000000000000000000" pitchFamily="2" charset="2"/>
              <a:buChar char="§"/>
            </a:pPr>
            <a:r>
              <a:rPr lang="en-US" altLang="en-US" sz="2400" dirty="0">
                <a:solidFill>
                  <a:srgbClr val="000000"/>
                </a:solidFill>
                <a:sym typeface="Arial"/>
              </a:rPr>
              <a:t>To normalize the predictor values, use the formula:</a:t>
            </a:r>
          </a:p>
          <a:p>
            <a:pPr marL="342900" indent="-342900">
              <a:buFont typeface="Wingdings" panose="05000000000000000000" pitchFamily="2" charset="2"/>
              <a:buChar char="§"/>
            </a:pPr>
            <a:endParaRPr lang="en-US" altLang="en-US" sz="2400" dirty="0">
              <a:solidFill>
                <a:srgbClr val="000000"/>
              </a:solidFill>
              <a:sym typeface="Arial"/>
            </a:endParaRPr>
          </a:p>
          <a:p>
            <a:pPr lvl="1" indent="0" algn="ctr">
              <a:buNone/>
            </a:pPr>
            <a:r>
              <a:rPr lang="en-US" altLang="en-US" sz="2200" b="1" dirty="0">
                <a:solidFill>
                  <a:srgbClr val="000000"/>
                </a:solidFill>
                <a:sym typeface="Arial"/>
              </a:rPr>
              <a:t>(value to normalize – average) / standard deviation</a:t>
            </a:r>
          </a:p>
          <a:p>
            <a:pPr marL="342900" lvl="1" indent="-342900">
              <a:spcBef>
                <a:spcPts val="1000"/>
              </a:spcBef>
              <a:buFont typeface="Wingdings" panose="05000000000000000000" pitchFamily="2" charset="2"/>
              <a:buChar char="§"/>
            </a:pPr>
            <a:endParaRPr lang="en-US" altLang="en-US" sz="2400" dirty="0">
              <a:solidFill>
                <a:srgbClr val="000000"/>
              </a:solidFill>
              <a:sym typeface="Arial"/>
            </a:endParaRPr>
          </a:p>
          <a:p>
            <a:pPr marL="342900" lvl="1" indent="-342900">
              <a:spcBef>
                <a:spcPts val="1000"/>
              </a:spcBef>
              <a:buFont typeface="Wingdings" panose="05000000000000000000" pitchFamily="2" charset="2"/>
              <a:buChar char="§"/>
            </a:pPr>
            <a:r>
              <a:rPr lang="en-US" altLang="en-US" sz="2400" dirty="0">
                <a:solidFill>
                  <a:srgbClr val="000000"/>
                </a:solidFill>
                <a:sym typeface="Arial"/>
              </a:rPr>
              <a:t>Then use the Euclidean Distance formula with the standardized values</a:t>
            </a:r>
            <a:endParaRPr lang="en-US" altLang="en-US" sz="2400" dirty="0">
              <a:solidFill>
                <a:srgbClr val="000000"/>
              </a:solidFill>
            </a:endParaRPr>
          </a:p>
          <a:p>
            <a:pPr marL="342900" indent="-342900">
              <a:buFont typeface="Wingdings" panose="05000000000000000000" pitchFamily="2" charset="2"/>
              <a:buChar char="§"/>
              <a:defRPr/>
            </a:pPr>
            <a:endParaRPr lang="en-GB" sz="2400" dirty="0">
              <a:solidFill>
                <a:srgbClr val="000000"/>
              </a:solidFill>
            </a:endParaRPr>
          </a:p>
          <a:p>
            <a:pPr marL="342900" indent="-342900">
              <a:buFont typeface="Wingdings" panose="05000000000000000000" pitchFamily="2" charset="2"/>
              <a:buChar char="§"/>
              <a:defRPr/>
            </a:pPr>
            <a:endParaRPr lang="en-GB" sz="2400" dirty="0">
              <a:solidFill>
                <a:srgbClr val="000000"/>
              </a:solidFil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7</a:t>
            </a:fld>
            <a:endParaRPr lang="en-US" altLang="en-US" sz="1800">
              <a:latin typeface="Arial Rounded MT Bold" panose="020F0704030504030204" pitchFamily="34" charset="0"/>
            </a:endParaRPr>
          </a:p>
        </p:txBody>
      </p:sp>
    </p:spTree>
    <p:extLst>
      <p:ext uri="{BB962C8B-B14F-4D97-AF65-F5344CB8AC3E}">
        <p14:creationId xmlns:p14="http://schemas.microsoft.com/office/powerpoint/2010/main" val="1516816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Normalizing distance measures</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10567547" cy="4808538"/>
          </a:xfrm>
        </p:spPr>
        <p:txBody>
          <a:bodyPr numCol="1">
            <a:noAutofit/>
          </a:bodyPr>
          <a:lstStyle/>
          <a:p>
            <a:pPr marL="342900" indent="-342900">
              <a:buFont typeface="Wingdings" panose="05000000000000000000" pitchFamily="2" charset="2"/>
              <a:buChar char="§"/>
            </a:pPr>
            <a:r>
              <a:rPr lang="en-US" sz="2000" dirty="0"/>
              <a:t>Normalized distance measure between Amherst and Barnard is</a:t>
            </a:r>
          </a:p>
          <a:p>
            <a:pPr marL="342900" indent="-342900">
              <a:buFont typeface="Wingdings" panose="05000000000000000000" pitchFamily="2" charset="2"/>
              <a:buChar char="§"/>
            </a:pPr>
            <a:endParaRPr lang="en-US" sz="2400" dirty="0">
              <a:solidFill>
                <a:srgbClr val="000000"/>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8</a:t>
            </a:fld>
            <a:endParaRPr lang="en-US" altLang="en-US" sz="1800">
              <a:latin typeface="Arial Rounded MT Bold" panose="020F0704030504030204" pitchFamily="34" charset="0"/>
            </a:endParaRPr>
          </a:p>
        </p:txBody>
      </p:sp>
      <p:graphicFrame>
        <p:nvGraphicFramePr>
          <p:cNvPr id="7" name="Object 6" descr="The square root of start expression left parenthesis left parenthesis 0.8280 minus left parenthesis negative 0.6877 right parenthesis right parenthesis squared + left parenthesis negative 1.2042 minus 1.1141 right parenthesis squared + left parenthesis negative 0.2214 minus left parenthesis negative 0.0824 right parenthesis right parenthesis squared + left parenthesis 0.7967 minus left parenthesis negative 0.3840 right parenthesis right parenthesis squared + left parenthesis 1.3097 minus left parenthesis negative 0.4356 right parenthesis right parenthesis squared end expression.">
            <a:extLst>
              <a:ext uri="{FF2B5EF4-FFF2-40B4-BE49-F238E27FC236}">
                <a16:creationId xmlns:a16="http://schemas.microsoft.com/office/drawing/2014/main" id="{8ADB51A2-008C-444C-9102-15792E906080}"/>
              </a:ext>
            </a:extLst>
          </p:cNvPr>
          <p:cNvGraphicFramePr>
            <a:graphicFrameLocks noChangeAspect="1"/>
          </p:cNvGraphicFramePr>
          <p:nvPr/>
        </p:nvGraphicFramePr>
        <p:xfrm>
          <a:off x="2332589" y="2572345"/>
          <a:ext cx="6762750" cy="1127125"/>
        </p:xfrm>
        <a:graphic>
          <a:graphicData uri="http://schemas.openxmlformats.org/presentationml/2006/ole">
            <mc:AlternateContent xmlns:mc="http://schemas.openxmlformats.org/markup-compatibility/2006">
              <mc:Choice xmlns:v="urn:schemas-microsoft-com:vml" Requires="v">
                <p:oleObj name="Equation" r:id="rId3" imgW="9003960" imgH="1498320" progId="Equation.DSMT4">
                  <p:embed/>
                </p:oleObj>
              </mc:Choice>
              <mc:Fallback>
                <p:oleObj name="Equation" r:id="rId3" imgW="9003960" imgH="1498320" progId="Equation.DSMT4">
                  <p:embed/>
                  <p:pic>
                    <p:nvPicPr>
                      <p:cNvPr id="7" name="Object 6" descr="The square root of start expression left parenthesis left parenthesis 0.8280 minus left parenthesis negative 0.6877 right parenthesis right parenthesis squared + left parenthesis negative 1.2042 minus 1.1141 right parenthesis squared + left parenthesis negative 0.2214 minus left parenthesis negative 0.0824 right parenthesis right parenthesis squared + left parenthesis 0.7967 minus left parenthesis negative 0.3840 right parenthesis right parenthesis squared + left parenthesis 1.3097 minus left parenthesis negative 0.4356 right parenthesis right parenthesis squared end expression.">
                        <a:extLst>
                          <a:ext uri="{FF2B5EF4-FFF2-40B4-BE49-F238E27FC236}">
                            <a16:creationId xmlns:a16="http://schemas.microsoft.com/office/drawing/2014/main" id="{8ADB51A2-008C-444C-9102-15792E906080}"/>
                          </a:ext>
                        </a:extLst>
                      </p:cNvPr>
                      <p:cNvPicPr/>
                      <p:nvPr/>
                    </p:nvPicPr>
                    <p:blipFill>
                      <a:blip r:embed="rId4"/>
                      <a:stretch>
                        <a:fillRect/>
                      </a:stretch>
                    </p:blipFill>
                    <p:spPr>
                      <a:xfrm>
                        <a:off x="2332589" y="2572345"/>
                        <a:ext cx="6762750" cy="1127125"/>
                      </a:xfrm>
                      <a:prstGeom prst="rect">
                        <a:avLst/>
                      </a:prstGeom>
                    </p:spPr>
                  </p:pic>
                </p:oleObj>
              </mc:Fallback>
            </mc:AlternateContent>
          </a:graphicData>
        </a:graphic>
      </p:graphicFrame>
      <p:pic>
        <p:nvPicPr>
          <p:cNvPr id="8" name="Picture 7">
            <a:extLst>
              <a:ext uri="{FF2B5EF4-FFF2-40B4-BE49-F238E27FC236}">
                <a16:creationId xmlns:a16="http://schemas.microsoft.com/office/drawing/2014/main" id="{E0E68CB5-BFEA-412E-8C66-70F7D9E54901}"/>
              </a:ext>
            </a:extLst>
          </p:cNvPr>
          <p:cNvPicPr>
            <a:picLocks noChangeAspect="1"/>
          </p:cNvPicPr>
          <p:nvPr/>
        </p:nvPicPr>
        <p:blipFill>
          <a:blip r:embed="rId5"/>
          <a:stretch>
            <a:fillRect/>
          </a:stretch>
        </p:blipFill>
        <p:spPr>
          <a:xfrm>
            <a:off x="2332589" y="4094956"/>
            <a:ext cx="6779340" cy="1956986"/>
          </a:xfrm>
          <a:prstGeom prst="rect">
            <a:avLst/>
          </a:prstGeom>
        </p:spPr>
      </p:pic>
    </p:spTree>
    <p:extLst>
      <p:ext uri="{BB962C8B-B14F-4D97-AF65-F5344CB8AC3E}">
        <p14:creationId xmlns:p14="http://schemas.microsoft.com/office/powerpoint/2010/main" val="975594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a:xfrm>
            <a:off x="461008" y="552890"/>
            <a:ext cx="10824025" cy="1019811"/>
          </a:xfrm>
        </p:spPr>
        <p:txBody>
          <a:bodyPr anchor="ctr">
            <a:noAutofit/>
          </a:bodyPr>
          <a:lstStyle/>
          <a:p>
            <a:r>
              <a:rPr lang="en-US" dirty="0"/>
              <a:t>Classification</a:t>
            </a:r>
            <a:endParaRPr lang="en-GB" altLang="en-US" i="1" kern="1200" dirty="0">
              <a:solidFill>
                <a:srgbClr val="05345C"/>
              </a:solidFill>
              <a:latin typeface="Alegreya Sans ExtraBold" pitchFamily="2" charset="0"/>
              <a:ea typeface="+mj-ea"/>
              <a:cs typeface="+mj-cs"/>
            </a:endParaRPr>
          </a:p>
        </p:txBody>
      </p:sp>
      <p:sp>
        <p:nvSpPr>
          <p:cNvPr id="5" name="Content Placeholder 4">
            <a:extLst>
              <a:ext uri="{FF2B5EF4-FFF2-40B4-BE49-F238E27FC236}">
                <a16:creationId xmlns:a16="http://schemas.microsoft.com/office/drawing/2014/main" id="{8FDB216C-EAEF-4EDE-9EF7-CAB7BDF84AED}"/>
              </a:ext>
            </a:extLst>
          </p:cNvPr>
          <p:cNvSpPr>
            <a:spLocks noGrp="1"/>
          </p:cNvSpPr>
          <p:nvPr>
            <p:ph idx="1"/>
          </p:nvPr>
        </p:nvSpPr>
        <p:spPr>
          <a:xfrm>
            <a:off x="717486" y="1690687"/>
            <a:ext cx="6689154" cy="4808538"/>
          </a:xfrm>
        </p:spPr>
        <p:txBody>
          <a:bodyPr numCol="1">
            <a:noAutofit/>
          </a:bodyPr>
          <a:lstStyle/>
          <a:p>
            <a:pPr marL="342900" indent="-342900">
              <a:buFont typeface="Wingdings" panose="05000000000000000000" pitchFamily="2" charset="2"/>
              <a:buChar char="§"/>
            </a:pPr>
            <a:r>
              <a:rPr lang="en-US" sz="2000" b="1" dirty="0">
                <a:solidFill>
                  <a:srgbClr val="000000"/>
                </a:solidFill>
                <a:sym typeface="Arial"/>
              </a:rPr>
              <a:t>Classification methods </a:t>
            </a:r>
            <a:r>
              <a:rPr lang="en-US" sz="2000" dirty="0">
                <a:solidFill>
                  <a:srgbClr val="000000"/>
                </a:solidFill>
                <a:sym typeface="Arial"/>
              </a:rPr>
              <a:t>seek to classify a categorical outcome into one of two or more categories based on various data attributes.</a:t>
            </a:r>
            <a:endParaRPr lang="en-US" sz="2000" dirty="0">
              <a:sym typeface="Arial"/>
            </a:endParaRPr>
          </a:p>
          <a:p>
            <a:pPr marL="342900" indent="-342900">
              <a:buFont typeface="Wingdings" panose="05000000000000000000" pitchFamily="2" charset="2"/>
              <a:buChar char="§"/>
            </a:pPr>
            <a:r>
              <a:rPr lang="en-US" sz="2000" dirty="0">
                <a:solidFill>
                  <a:srgbClr val="000000"/>
                </a:solidFill>
                <a:sym typeface="Arial"/>
              </a:rPr>
              <a:t>For each record in a database, we have a categorical variable of interest and a number of additional predictor variables.</a:t>
            </a:r>
            <a:endParaRPr lang="en-US" sz="2000" dirty="0">
              <a:sym typeface="Arial"/>
            </a:endParaRPr>
          </a:p>
          <a:p>
            <a:pPr marL="342900" indent="-342900">
              <a:buFont typeface="Wingdings" panose="05000000000000000000" pitchFamily="2" charset="2"/>
              <a:buChar char="§"/>
            </a:pPr>
            <a:r>
              <a:rPr lang="en-US" sz="2000" dirty="0">
                <a:solidFill>
                  <a:srgbClr val="000000"/>
                </a:solidFill>
                <a:sym typeface="Arial"/>
              </a:rPr>
              <a:t>For a given set of predictor variables, we would like to assign the best value of the categorical variable.</a:t>
            </a:r>
            <a:endParaRPr lang="en-US" sz="2000" dirty="0">
              <a:solidFill>
                <a:schemeClr val="dk1"/>
              </a:solidFill>
              <a:sym typeface="Arial"/>
            </a:endParaRPr>
          </a:p>
          <a:p>
            <a:pPr marL="566928" indent="-457200">
              <a:buFont typeface="Wingdings" panose="05000000000000000000" pitchFamily="2" charset="2"/>
              <a:buChar char="§"/>
              <a:defRPr/>
            </a:pPr>
            <a:endParaRPr lang="en-US" sz="2000" dirty="0">
              <a:solidFill>
                <a:schemeClr val="dk1"/>
              </a:solidFill>
              <a:sym typeface="Arial"/>
            </a:endParaRPr>
          </a:p>
        </p:txBody>
      </p:sp>
      <p:sp>
        <p:nvSpPr>
          <p:cNvPr id="15364" name="Slide Number Placeholder 3" hidden="1"/>
          <p:cNvSpPr>
            <a:spLocks noGrp="1"/>
          </p:cNvSpPr>
          <p:nvPr>
            <p:ph type="sldNum" sz="quarter" idx="4294967295"/>
          </p:nvPr>
        </p:nvSpPr>
        <p:spPr>
          <a:xfrm>
            <a:off x="0" y="6499225"/>
            <a:ext cx="249238" cy="24765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accent2"/>
              </a:buClr>
              <a:buFont typeface="Wingdings" panose="05000000000000000000" pitchFamily="2" charset="2"/>
              <a:buChar char="Ø"/>
              <a:defRPr sz="2800">
                <a:solidFill>
                  <a:schemeClr val="tx1"/>
                </a:solidFill>
                <a:latin typeface="Tahoma" panose="020B0604030504040204" pitchFamily="34" charset="0"/>
              </a:defRPr>
            </a:lvl1pPr>
            <a:lvl2pPr marL="742950" indent="-285750">
              <a:spcBef>
                <a:spcPct val="20000"/>
              </a:spcBef>
              <a:buClr>
                <a:schemeClr val="accent2"/>
              </a:buClr>
              <a:buChar char="•"/>
              <a:defRPr sz="2400">
                <a:solidFill>
                  <a:schemeClr val="tx1"/>
                </a:solidFill>
                <a:latin typeface="Tahoma" panose="020B0604030504040204" pitchFamily="34" charset="0"/>
              </a:defRPr>
            </a:lvl2pPr>
            <a:lvl3pPr marL="1143000" indent="-228600">
              <a:spcBef>
                <a:spcPct val="20000"/>
              </a:spcBef>
              <a:buClr>
                <a:schemeClr val="accent2"/>
              </a:buClr>
              <a:buFont typeface="Wingdings" panose="05000000000000000000" pitchFamily="2" charset="2"/>
              <a:buChar char="§"/>
              <a:defRPr sz="2400">
                <a:solidFill>
                  <a:schemeClr val="tx1"/>
                </a:solidFill>
                <a:latin typeface="Tahoma" panose="020B0604030504040204" pitchFamily="34" charset="0"/>
              </a:defRPr>
            </a:lvl3pPr>
            <a:lvl4pPr marL="1600200" indent="-228600">
              <a:spcBef>
                <a:spcPct val="20000"/>
              </a:spcBef>
              <a:buClr>
                <a:schemeClr val="accent2"/>
              </a:buClr>
              <a:buChar char="o"/>
              <a:defRPr sz="2000">
                <a:solidFill>
                  <a:schemeClr val="tx1"/>
                </a:solidFill>
                <a:latin typeface="Tahoma" panose="020B0604030504040204" pitchFamily="34" charset="0"/>
              </a:defRPr>
            </a:lvl4pPr>
            <a:lvl5pPr marL="2057400" indent="-228600">
              <a:spcBef>
                <a:spcPct val="20000"/>
              </a:spcBef>
              <a:buClr>
                <a:schemeClr val="accent2"/>
              </a:buClr>
              <a:buChar char="»"/>
              <a:defRPr sz="2000">
                <a:solidFill>
                  <a:schemeClr val="tx1"/>
                </a:solidFill>
                <a:latin typeface="Tahoma" panose="020B0604030504040204" pitchFamily="34" charset="0"/>
              </a:defRPr>
            </a:lvl5pPr>
            <a:lvl6pPr marL="25146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6pPr>
            <a:lvl7pPr marL="29718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7pPr>
            <a:lvl8pPr marL="34290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8pPr>
            <a:lvl9pPr marL="3886200" indent="-228600" eaLnBrk="0" fontAlgn="base" hangingPunct="0">
              <a:spcBef>
                <a:spcPct val="20000"/>
              </a:spcBef>
              <a:spcAft>
                <a:spcPct val="0"/>
              </a:spcAft>
              <a:buClr>
                <a:schemeClr val="accent2"/>
              </a:buClr>
              <a:buChar char="»"/>
              <a:defRPr sz="2000">
                <a:solidFill>
                  <a:schemeClr val="tx1"/>
                </a:solidFill>
                <a:latin typeface="Tahoma" panose="020B0604030504040204" pitchFamily="34" charset="0"/>
              </a:defRPr>
            </a:lvl9pPr>
          </a:lstStyle>
          <a:p>
            <a:pPr>
              <a:spcBef>
                <a:spcPct val="30000"/>
              </a:spcBef>
              <a:buClr>
                <a:srgbClr val="DAFEEE"/>
              </a:buClr>
              <a:buFont typeface="Wingdings" panose="05000000000000000000" pitchFamily="2" charset="2"/>
              <a:buNone/>
            </a:pPr>
            <a:fld id="{30FA3822-2F30-4A01-AF7E-73B628890085}" type="slidenum">
              <a:rPr lang="en-US" altLang="en-US" sz="1800">
                <a:latin typeface="Arial Rounded MT Bold" panose="020F0704030504030204" pitchFamily="34" charset="0"/>
              </a:rPr>
              <a:pPr>
                <a:spcBef>
                  <a:spcPct val="30000"/>
                </a:spcBef>
                <a:buClr>
                  <a:srgbClr val="DAFEEE"/>
                </a:buClr>
                <a:buFont typeface="Wingdings" panose="05000000000000000000" pitchFamily="2" charset="2"/>
                <a:buNone/>
              </a:pPr>
              <a:t>9</a:t>
            </a:fld>
            <a:endParaRPr lang="en-US" altLang="en-US" sz="1800">
              <a:latin typeface="Arial Rounded MT Bold" panose="020F0704030504030204" pitchFamily="34" charset="0"/>
            </a:endParaRPr>
          </a:p>
        </p:txBody>
      </p:sp>
      <p:pic>
        <p:nvPicPr>
          <p:cNvPr id="3" name="Picture 2"/>
          <p:cNvPicPr>
            <a:picLocks noChangeAspect="1"/>
          </p:cNvPicPr>
          <p:nvPr/>
        </p:nvPicPr>
        <p:blipFill>
          <a:blip r:embed="rId3"/>
          <a:stretch>
            <a:fillRect/>
          </a:stretch>
        </p:blipFill>
        <p:spPr>
          <a:xfrm>
            <a:off x="8735568" y="3835908"/>
            <a:ext cx="3297936" cy="2473452"/>
          </a:xfrm>
          <a:prstGeom prst="rect">
            <a:avLst/>
          </a:prstGeom>
        </p:spPr>
      </p:pic>
    </p:spTree>
    <p:extLst>
      <p:ext uri="{BB962C8B-B14F-4D97-AF65-F5344CB8AC3E}">
        <p14:creationId xmlns:p14="http://schemas.microsoft.com/office/powerpoint/2010/main" val="684556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51a9fa56-3f32-449a-a721-3e3f49aa5e9a}" enabled="0" method="" siteId="{51a9fa56-3f32-449a-a721-3e3f49aa5e9a}" removed="1"/>
</clbl:labelList>
</file>

<file path=docProps/app.xml><?xml version="1.0" encoding="utf-8"?>
<Properties xmlns="http://schemas.openxmlformats.org/officeDocument/2006/extended-properties" xmlns:vt="http://schemas.openxmlformats.org/officeDocument/2006/docPropsVTypes">
  <TotalTime>0</TotalTime>
  <Words>1115</Words>
  <Application>Microsoft Office PowerPoint</Application>
  <PresentationFormat>Widescreen</PresentationFormat>
  <Paragraphs>180</Paragraphs>
  <Slides>18</Slides>
  <Notes>17</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8" baseType="lpstr">
      <vt:lpstr>Alegreya Sans ExtraBold</vt:lpstr>
      <vt:lpstr>Arial</vt:lpstr>
      <vt:lpstr>Arial Rounded MT Bold</vt:lpstr>
      <vt:lpstr>Calibri</vt:lpstr>
      <vt:lpstr>Calibri Light</vt:lpstr>
      <vt:lpstr>Cambria Math</vt:lpstr>
      <vt:lpstr>Roboto</vt:lpstr>
      <vt:lpstr>Wingdings</vt:lpstr>
      <vt:lpstr>Office Theme</vt:lpstr>
      <vt:lpstr>Equation</vt:lpstr>
      <vt:lpstr>PowerPoint Presentation</vt:lpstr>
      <vt:lpstr>Lecture Outline</vt:lpstr>
      <vt:lpstr>Data Mining</vt:lpstr>
      <vt:lpstr>Data mining approaches</vt:lpstr>
      <vt:lpstr>Euclidean Distances</vt:lpstr>
      <vt:lpstr>Euclidean Distances example</vt:lpstr>
      <vt:lpstr>Normalizing distance measures</vt:lpstr>
      <vt:lpstr>Normalizing distance measures</vt:lpstr>
      <vt:lpstr>Classification</vt:lpstr>
      <vt:lpstr>Classification example</vt:lpstr>
      <vt:lpstr>Classifying intuitively</vt:lpstr>
      <vt:lpstr>Measuring classification performance</vt:lpstr>
      <vt:lpstr>K-Nearest Neighbors (k-NN)</vt:lpstr>
      <vt:lpstr>k-NN classification example</vt:lpstr>
      <vt:lpstr>Discriminant Analysis</vt:lpstr>
      <vt:lpstr>Discriminant Analysis example</vt:lpstr>
      <vt:lpstr>Discriminant Analysis example 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 Naveed Bhatti</dc:creator>
  <cp:lastModifiedBy>K Naveed Bhatti</cp:lastModifiedBy>
  <cp:revision>1</cp:revision>
  <dcterms:created xsi:type="dcterms:W3CDTF">2023-01-04T14:39:07Z</dcterms:created>
  <dcterms:modified xsi:type="dcterms:W3CDTF">2023-01-09T16:52:24Z</dcterms:modified>
</cp:coreProperties>
</file>

<file path=docProps/thumbnail.jpeg>
</file>